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media/image2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435" r:id="rId2"/>
    <p:sldId id="258" r:id="rId3"/>
    <p:sldId id="2432" r:id="rId4"/>
    <p:sldId id="2436" r:id="rId5"/>
    <p:sldId id="2437" r:id="rId6"/>
    <p:sldId id="259" r:id="rId7"/>
    <p:sldId id="2438" r:id="rId8"/>
    <p:sldId id="2439" r:id="rId9"/>
    <p:sldId id="2440" r:id="rId10"/>
    <p:sldId id="2441" r:id="rId11"/>
    <p:sldId id="2442" r:id="rId12"/>
    <p:sldId id="2443" r:id="rId13"/>
    <p:sldId id="2446" r:id="rId14"/>
    <p:sldId id="2444" r:id="rId15"/>
    <p:sldId id="2445" r:id="rId16"/>
    <p:sldId id="2447" r:id="rId17"/>
    <p:sldId id="260" r:id="rId18"/>
    <p:sldId id="2448" r:id="rId19"/>
    <p:sldId id="2449" r:id="rId20"/>
    <p:sldId id="2450" r:id="rId21"/>
    <p:sldId id="2451" r:id="rId22"/>
    <p:sldId id="2452" r:id="rId23"/>
    <p:sldId id="2453" r:id="rId24"/>
    <p:sldId id="2454" r:id="rId25"/>
    <p:sldId id="2455" r:id="rId26"/>
    <p:sldId id="2456" r:id="rId27"/>
    <p:sldId id="2457" r:id="rId28"/>
    <p:sldId id="2458" r:id="rId29"/>
    <p:sldId id="2459" r:id="rId30"/>
    <p:sldId id="2460" r:id="rId31"/>
    <p:sldId id="2461" r:id="rId32"/>
    <p:sldId id="2462" r:id="rId33"/>
    <p:sldId id="2463" r:id="rId34"/>
    <p:sldId id="2464" r:id="rId35"/>
    <p:sldId id="2465" r:id="rId36"/>
    <p:sldId id="2466" r:id="rId37"/>
    <p:sldId id="2467" r:id="rId38"/>
    <p:sldId id="2468" r:id="rId39"/>
    <p:sldId id="2470" r:id="rId40"/>
    <p:sldId id="2469" r:id="rId41"/>
    <p:sldId id="2471" r:id="rId42"/>
    <p:sldId id="2472" r:id="rId43"/>
    <p:sldId id="2473" r:id="rId44"/>
    <p:sldId id="2474" r:id="rId45"/>
    <p:sldId id="2475" r:id="rId46"/>
    <p:sldId id="2476" r:id="rId47"/>
    <p:sldId id="2477" r:id="rId48"/>
    <p:sldId id="2478" r:id="rId49"/>
    <p:sldId id="2479" r:id="rId50"/>
    <p:sldId id="2480" r:id="rId5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8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E’ importante, che un locale</a:t>
            </a:r>
            <a:r>
              <a:rPr lang="it-IT" baseline="0" dirty="0"/>
              <a:t> dia la possibilità di poter prenotare un pasto online con consegna a domicilio</a:t>
            </a:r>
            <a:r>
              <a:rPr lang="it-IT" dirty="0"/>
              <a:t>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Importanza di poter prenotare un pasto online con consegna a domicilio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D136-416E-AFBF-DE96245D66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D136-416E-AFBF-DE96245D66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D136-416E-AFBF-DE96245D66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D136-416E-AFBF-DE96245D668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9-D136-416E-AFBF-DE96245D668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Foglio1!$A$2:$A$6</c:f>
              <c:strCache>
                <c:ptCount val="5"/>
                <c:pt idx="0">
                  <c:v>Poco</c:v>
                </c:pt>
                <c:pt idx="1">
                  <c:v>Per Niente</c:v>
                </c:pt>
                <c:pt idx="2">
                  <c:v>Così Così </c:v>
                </c:pt>
                <c:pt idx="3">
                  <c:v>Abbastanza</c:v>
                </c:pt>
                <c:pt idx="4">
                  <c:v>Molto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13.6</c:v>
                </c:pt>
                <c:pt idx="1">
                  <c:v>6.1</c:v>
                </c:pt>
                <c:pt idx="2">
                  <c:v>27.2</c:v>
                </c:pt>
                <c:pt idx="3">
                  <c:v>41.4</c:v>
                </c:pt>
                <c:pt idx="4">
                  <c:v>11.7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B0-418C-ABCD-4B3F317595D4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 Si sta diffondendo la possibilità di poter prenotare un tavolo per il pranzo/la cena online. Quanto è importante che un ristorante offra questo servizio?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A74A-4D75-A0C0-9C31BB94BC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A74A-4D75-A0C0-9C31BB94BC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A74A-4D75-A0C0-9C31BB94BC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A74A-4D75-A0C0-9C31BB94BC0A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9-A74A-4D75-A0C0-9C31BB94BC0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Foglio1!$A$2:$A$6</c:f>
              <c:strCache>
                <c:ptCount val="5"/>
                <c:pt idx="0">
                  <c:v>Per Niente</c:v>
                </c:pt>
                <c:pt idx="1">
                  <c:v>Poco</c:v>
                </c:pt>
                <c:pt idx="2">
                  <c:v>Così Così</c:v>
                </c:pt>
                <c:pt idx="3">
                  <c:v>Abbastanza</c:v>
                </c:pt>
                <c:pt idx="4">
                  <c:v>Molto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3.2</c:v>
                </c:pt>
                <c:pt idx="1">
                  <c:v>8.6</c:v>
                </c:pt>
                <c:pt idx="2">
                  <c:v>17.5</c:v>
                </c:pt>
                <c:pt idx="3">
                  <c:v>48.3</c:v>
                </c:pt>
                <c:pt idx="4">
                  <c:v>22.4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E0-4FF8-8F7F-4B2164E6855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602CC1-2333-4DE7-B0E5-6563CD886AA5}" type="datetimeFigureOut">
              <a:rPr lang="it-IT" smtClean="0"/>
              <a:t>18/02/2019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859C0-008B-4057-AABF-BF05F0F1BF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7171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9EA3A9-56F2-4416-8D72-61377595E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732E6C4-2AD9-425E-A4E9-152BBFCF8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7029F7A-AF3F-4676-846E-4C16325C9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A6E2-529F-402B-AD2D-BE9BB3C90113}" type="datetimeFigureOut">
              <a:rPr lang="it-IT" smtClean="0"/>
              <a:t>18/02/2019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317363-3F89-43CA-90BC-A77312DD6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2FCBF4-7611-4FC2-80BE-60BF732F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4CDA0-64E4-4775-B453-266D15C473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3523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0B7456-5DE7-4706-A713-E9FD0286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DCADA46-8F7B-43EF-8C4D-918D99D2E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D8C0929-E76C-43D0-9F86-30F5E6073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A6E2-529F-402B-AD2D-BE9BB3C90113}" type="datetimeFigureOut">
              <a:rPr lang="it-IT" smtClean="0"/>
              <a:t>18/02/2019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5D3260-411A-4032-AEEF-1FEDB352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C33168D-CABC-4D18-8FBF-7997632EE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4CDA0-64E4-4775-B453-266D15C473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3458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4DDFE4F-E90A-4E51-9FBC-88C551A33D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81E6AEF-2C84-4D66-8B3A-D30384939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1BFBAC-AB08-47FD-A21E-D5F1132E0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A6E2-529F-402B-AD2D-BE9BB3C90113}" type="datetimeFigureOut">
              <a:rPr lang="it-IT" smtClean="0"/>
              <a:t>18/02/2019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CC235A-FC89-4F27-8DEF-30C9FAC78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925135D-CA4C-498C-8126-0253DB22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4CDA0-64E4-4775-B453-266D15C473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3116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3869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662185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382447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865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4866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3687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8991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8732E6-74C3-4853-9579-C9540D16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5E97526-6F65-4A5F-998C-E9B02565F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EFFF1A-AE1A-4B5C-BB36-272D6A80E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A6E2-529F-402B-AD2D-BE9BB3C90113}" type="datetimeFigureOut">
              <a:rPr lang="it-IT" smtClean="0"/>
              <a:t>18/02/2019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526A00B-D912-4FEF-A970-74553609E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CE4598-112D-4E08-A905-F4D1E4E2F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4CDA0-64E4-4775-B453-266D15C473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3846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327150-4767-4370-B1BB-A29567D6E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372E7-F6F8-4211-AFA1-FCB44D4C5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FFF556-47D4-4528-8FED-E42D4B9FA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A6E2-529F-402B-AD2D-BE9BB3C90113}" type="datetimeFigureOut">
              <a:rPr lang="it-IT" smtClean="0"/>
              <a:t>18/02/2019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4A636C-9EE7-4073-9ABF-213AD2356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A05713-62E8-4059-B773-5D1BA9F8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4CDA0-64E4-4775-B453-266D15C473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7006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6AA3F9-390F-4867-843D-97DACA017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C63D58-CC62-4CF5-9DE5-3A0588D72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B4986C3-7DB2-41BA-AD88-FDD9B488E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E30932A-1F5E-4A2D-9E7F-9C6680A42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A6E2-529F-402B-AD2D-BE9BB3C90113}" type="datetimeFigureOut">
              <a:rPr lang="it-IT" smtClean="0"/>
              <a:t>18/02/2019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BB6E65C-065E-4F51-9EE9-293D9324A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5E73D13-D151-4034-8256-950CC3CD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4CDA0-64E4-4775-B453-266D15C473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66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40871E-6A2E-42FB-9091-6D91FBAAC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E60FBE-7F39-40DD-A4D0-747B45D5B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BD10AA7-4F10-41A4-BAB3-ECBB5C015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2E06FD-167E-4A45-9E3C-02820BA522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9E5F834-B310-433E-8742-B606FDC48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E814ABB-B776-4A6A-B413-1DD12422C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A6E2-529F-402B-AD2D-BE9BB3C90113}" type="datetimeFigureOut">
              <a:rPr lang="it-IT" smtClean="0"/>
              <a:t>18/02/2019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BB2DBF2-64E3-4AEA-995C-2C14A52EF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AB28EE3-83D0-45AC-A741-7203F734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4CDA0-64E4-4775-B453-266D15C473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732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F39E9C-385A-4680-8A0E-8EA000B93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AD1594D-CBCF-48B1-80DC-08D960ABD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A6E2-529F-402B-AD2D-BE9BB3C90113}" type="datetimeFigureOut">
              <a:rPr lang="it-IT" smtClean="0"/>
              <a:t>18/02/2019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96AF90B-A577-492D-B393-C669F600B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AB487E3-B156-4074-AD4B-BCCD92288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4CDA0-64E4-4775-B453-266D15C473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9773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B8191AD-B00F-4F89-BACB-67CF9D507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A6E2-529F-402B-AD2D-BE9BB3C90113}" type="datetimeFigureOut">
              <a:rPr lang="it-IT" smtClean="0"/>
              <a:t>18/02/2019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7A248CC-002A-455E-8C32-9177E6CB1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51F2FE-633C-4724-B25A-6DD5606AE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4CDA0-64E4-4775-B453-266D15C473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0219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387C55-FAEC-4E8F-B743-6D9EEFEB4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76A316-D31F-4725-9B57-1ECFB2D50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62D8A03-A4CC-489D-B964-52FEA435D3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CCF0C6-4540-43F5-9AE0-E5F7CBCBD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A6E2-529F-402B-AD2D-BE9BB3C90113}" type="datetimeFigureOut">
              <a:rPr lang="it-IT" smtClean="0"/>
              <a:t>18/02/2019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C17505E-F9E2-41B2-AD53-FB2CAEFDA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EF5337E-DED2-4F6F-BA55-4592F2EC3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4CDA0-64E4-4775-B453-266D15C473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6236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017C63-104F-48E9-91A9-34CD0B41A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CC77DAD-B4E7-47B1-8345-E7940D55F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FBC2BBF-41D2-4F50-9823-280ACA9FF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CAA8541-BE1D-45FF-87AF-0B76C0416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3A6E2-529F-402B-AD2D-BE9BB3C90113}" type="datetimeFigureOut">
              <a:rPr lang="it-IT" smtClean="0"/>
              <a:t>18/02/2019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11CD441-52DB-4E5B-BC95-CD2626EBF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C69C16C-74EA-4380-BCA1-8310113A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4CDA0-64E4-4775-B453-266D15C473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6592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92E9DF-5304-4475-8164-73D9EED53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4B74C35-88C1-4B5D-8CE5-B5C2EA5B0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D288CF-193C-4AD8-A532-CE5286A8F7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3A6E2-529F-402B-AD2D-BE9BB3C90113}" type="datetimeFigureOut">
              <a:rPr lang="it-IT" smtClean="0"/>
              <a:t>18/02/2019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2BE9FE-B1A6-41BD-8379-1409FA8DDA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2FD338-792E-4089-BAE1-9C91D2D49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4CDA0-64E4-4775-B453-266D15C473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21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ClickEat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CF58C00A-1A6A-4670-A441-27D9E08672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" b="898"/>
          <a:stretch>
            <a:fillRect/>
          </a:stretch>
        </p:blipFill>
        <p:spPr>
          <a:xfrm>
            <a:off x="484909" y="2715490"/>
            <a:ext cx="3694546" cy="2078182"/>
          </a:xfr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F290707-70E3-42D9-8C86-4A83B561D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" y="1233055"/>
            <a:ext cx="1550513" cy="110836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A37C541-3525-4ADA-AA51-82EFF08048D0}"/>
              </a:ext>
            </a:extLst>
          </p:cNvPr>
          <p:cNvSpPr txBox="1"/>
          <p:nvPr/>
        </p:nvSpPr>
        <p:spPr>
          <a:xfrm>
            <a:off x="2618509" y="886691"/>
            <a:ext cx="2369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dirty="0"/>
              <a:t>Il </a:t>
            </a:r>
            <a:r>
              <a:rPr lang="it-IT" dirty="0" err="1"/>
              <a:t>camieriere</a:t>
            </a:r>
            <a:r>
              <a:rPr lang="it-IT" dirty="0"/>
              <a:t> seleziona i prodotti scelti dai clienti</a:t>
            </a:r>
          </a:p>
        </p:txBody>
      </p:sp>
    </p:spTree>
    <p:extLst>
      <p:ext uri="{BB962C8B-B14F-4D97-AF65-F5344CB8AC3E}">
        <p14:creationId xmlns:p14="http://schemas.microsoft.com/office/powerpoint/2010/main" val="227273128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CF58C00A-1A6A-4670-A441-27D9E08672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" b="898"/>
          <a:stretch>
            <a:fillRect/>
          </a:stretch>
        </p:blipFill>
        <p:spPr>
          <a:xfrm>
            <a:off x="484909" y="2715490"/>
            <a:ext cx="3694546" cy="2078182"/>
          </a:xfr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F290707-70E3-42D9-8C86-4A83B561D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" y="1233055"/>
            <a:ext cx="1550513" cy="110836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A37C541-3525-4ADA-AA51-82EFF08048D0}"/>
              </a:ext>
            </a:extLst>
          </p:cNvPr>
          <p:cNvSpPr txBox="1"/>
          <p:nvPr/>
        </p:nvSpPr>
        <p:spPr>
          <a:xfrm>
            <a:off x="2618509" y="886691"/>
            <a:ext cx="2369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dirty="0"/>
              <a:t>Il </a:t>
            </a:r>
            <a:r>
              <a:rPr lang="it-IT" dirty="0" err="1"/>
              <a:t>camieriere</a:t>
            </a:r>
            <a:r>
              <a:rPr lang="it-IT" dirty="0"/>
              <a:t> seleziona i prodotti scelti dai clienti</a:t>
            </a:r>
          </a:p>
        </p:txBody>
      </p:sp>
      <p:pic>
        <p:nvPicPr>
          <p:cNvPr id="8" name="Elemento grafico 7" descr="Freccia: leggera curva">
            <a:extLst>
              <a:ext uri="{FF2B5EF4-FFF2-40B4-BE49-F238E27FC236}">
                <a16:creationId xmlns:a16="http://schemas.microsoft.com/office/drawing/2014/main" id="{26B14935-4197-4F50-98EE-9735F03A3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723" y="1711035"/>
            <a:ext cx="1801091" cy="18010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16DB4D-0676-4A0E-B9AA-A65840079144}"/>
              </a:ext>
            </a:extLst>
          </p:cNvPr>
          <p:cNvSpPr txBox="1"/>
          <p:nvPr/>
        </p:nvSpPr>
        <p:spPr>
          <a:xfrm>
            <a:off x="5736977" y="1711035"/>
            <a:ext cx="21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Invio dati</a:t>
            </a:r>
          </a:p>
        </p:txBody>
      </p:sp>
    </p:spTree>
    <p:extLst>
      <p:ext uri="{BB962C8B-B14F-4D97-AF65-F5344CB8AC3E}">
        <p14:creationId xmlns:p14="http://schemas.microsoft.com/office/powerpoint/2010/main" val="334909800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CF58C00A-1A6A-4670-A441-27D9E08672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" b="898"/>
          <a:stretch>
            <a:fillRect/>
          </a:stretch>
        </p:blipFill>
        <p:spPr>
          <a:xfrm>
            <a:off x="484909" y="2715490"/>
            <a:ext cx="3694546" cy="2078182"/>
          </a:xfr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F290707-70E3-42D9-8C86-4A83B561D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" y="1233055"/>
            <a:ext cx="1550513" cy="110836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A37C541-3525-4ADA-AA51-82EFF08048D0}"/>
              </a:ext>
            </a:extLst>
          </p:cNvPr>
          <p:cNvSpPr txBox="1"/>
          <p:nvPr/>
        </p:nvSpPr>
        <p:spPr>
          <a:xfrm>
            <a:off x="2618509" y="886691"/>
            <a:ext cx="2369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dirty="0"/>
              <a:t>Il </a:t>
            </a:r>
            <a:r>
              <a:rPr lang="it-IT" dirty="0" err="1"/>
              <a:t>camieriere</a:t>
            </a:r>
            <a:r>
              <a:rPr lang="it-IT" dirty="0"/>
              <a:t> seleziona i prodotti scelti dai clienti</a:t>
            </a:r>
          </a:p>
        </p:txBody>
      </p:sp>
      <p:pic>
        <p:nvPicPr>
          <p:cNvPr id="8" name="Elemento grafico 7" descr="Freccia: leggera curva">
            <a:extLst>
              <a:ext uri="{FF2B5EF4-FFF2-40B4-BE49-F238E27FC236}">
                <a16:creationId xmlns:a16="http://schemas.microsoft.com/office/drawing/2014/main" id="{26B14935-4197-4F50-98EE-9735F03A3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723" y="1711035"/>
            <a:ext cx="1801091" cy="18010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16DB4D-0676-4A0E-B9AA-A65840079144}"/>
              </a:ext>
            </a:extLst>
          </p:cNvPr>
          <p:cNvSpPr txBox="1"/>
          <p:nvPr/>
        </p:nvSpPr>
        <p:spPr>
          <a:xfrm>
            <a:off x="5836351" y="1711035"/>
            <a:ext cx="21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Invio dati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1D06954-604F-4DB3-8512-BD669769B2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273" y="886691"/>
            <a:ext cx="4315691" cy="431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7425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CF58C00A-1A6A-4670-A441-27D9E08672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" b="898"/>
          <a:stretch>
            <a:fillRect/>
          </a:stretch>
        </p:blipFill>
        <p:spPr>
          <a:xfrm>
            <a:off x="484909" y="2715490"/>
            <a:ext cx="3694546" cy="2078182"/>
          </a:xfr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F290707-70E3-42D9-8C86-4A83B561D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" y="1233055"/>
            <a:ext cx="1550513" cy="110836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A37C541-3525-4ADA-AA51-82EFF08048D0}"/>
              </a:ext>
            </a:extLst>
          </p:cNvPr>
          <p:cNvSpPr txBox="1"/>
          <p:nvPr/>
        </p:nvSpPr>
        <p:spPr>
          <a:xfrm>
            <a:off x="2618509" y="886691"/>
            <a:ext cx="2369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dirty="0"/>
              <a:t>Il </a:t>
            </a:r>
            <a:r>
              <a:rPr lang="it-IT" dirty="0" err="1"/>
              <a:t>camieriere</a:t>
            </a:r>
            <a:r>
              <a:rPr lang="it-IT" dirty="0"/>
              <a:t> seleziona i prodotti scelti dai clienti</a:t>
            </a:r>
          </a:p>
        </p:txBody>
      </p:sp>
      <p:pic>
        <p:nvPicPr>
          <p:cNvPr id="8" name="Elemento grafico 7" descr="Freccia: leggera curva">
            <a:extLst>
              <a:ext uri="{FF2B5EF4-FFF2-40B4-BE49-F238E27FC236}">
                <a16:creationId xmlns:a16="http://schemas.microsoft.com/office/drawing/2014/main" id="{26B14935-4197-4F50-98EE-9735F03A3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723" y="1711035"/>
            <a:ext cx="1801091" cy="18010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16DB4D-0676-4A0E-B9AA-A65840079144}"/>
              </a:ext>
            </a:extLst>
          </p:cNvPr>
          <p:cNvSpPr txBox="1"/>
          <p:nvPr/>
        </p:nvSpPr>
        <p:spPr>
          <a:xfrm>
            <a:off x="5836351" y="1711035"/>
            <a:ext cx="21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Invio dati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1D06954-604F-4DB3-8512-BD669769B2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273" y="886691"/>
            <a:ext cx="4315691" cy="43156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95FB81A-6748-4BAC-B757-8F7E5C4C34EE}"/>
              </a:ext>
            </a:extLst>
          </p:cNvPr>
          <p:cNvSpPr txBox="1"/>
          <p:nvPr/>
        </p:nvSpPr>
        <p:spPr>
          <a:xfrm>
            <a:off x="7689273" y="279276"/>
            <a:ext cx="389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Sul terminale alla cassa, il tavolo che ha effettuato l’ordinazione avrà il suo stato in occupato</a:t>
            </a:r>
          </a:p>
        </p:txBody>
      </p:sp>
    </p:spTree>
    <p:extLst>
      <p:ext uri="{BB962C8B-B14F-4D97-AF65-F5344CB8AC3E}">
        <p14:creationId xmlns:p14="http://schemas.microsoft.com/office/powerpoint/2010/main" val="328204875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CF58C00A-1A6A-4670-A441-27D9E08672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" b="898"/>
          <a:stretch>
            <a:fillRect/>
          </a:stretch>
        </p:blipFill>
        <p:spPr>
          <a:xfrm>
            <a:off x="484909" y="2715490"/>
            <a:ext cx="3694546" cy="2078182"/>
          </a:xfr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F290707-70E3-42D9-8C86-4A83B561D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" y="1233055"/>
            <a:ext cx="1550513" cy="110836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A37C541-3525-4ADA-AA51-82EFF08048D0}"/>
              </a:ext>
            </a:extLst>
          </p:cNvPr>
          <p:cNvSpPr txBox="1"/>
          <p:nvPr/>
        </p:nvSpPr>
        <p:spPr>
          <a:xfrm>
            <a:off x="2618509" y="886691"/>
            <a:ext cx="2369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it-IT" dirty="0"/>
              <a:t>Il </a:t>
            </a:r>
            <a:r>
              <a:rPr lang="it-IT" dirty="0" err="1"/>
              <a:t>camieriere</a:t>
            </a:r>
            <a:r>
              <a:rPr lang="it-IT" dirty="0"/>
              <a:t> seleziona i prodotti scelti dai clienti</a:t>
            </a:r>
          </a:p>
        </p:txBody>
      </p:sp>
      <p:pic>
        <p:nvPicPr>
          <p:cNvPr id="8" name="Elemento grafico 7" descr="Freccia: leggera curva">
            <a:extLst>
              <a:ext uri="{FF2B5EF4-FFF2-40B4-BE49-F238E27FC236}">
                <a16:creationId xmlns:a16="http://schemas.microsoft.com/office/drawing/2014/main" id="{26B14935-4197-4F50-98EE-9735F03A3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0723" y="1711035"/>
            <a:ext cx="1801091" cy="1801091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16DB4D-0676-4A0E-B9AA-A65840079144}"/>
              </a:ext>
            </a:extLst>
          </p:cNvPr>
          <p:cNvSpPr txBox="1"/>
          <p:nvPr/>
        </p:nvSpPr>
        <p:spPr>
          <a:xfrm>
            <a:off x="5836351" y="1711035"/>
            <a:ext cx="2118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Invio dati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1D06954-604F-4DB3-8512-BD669769B2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273" y="886691"/>
            <a:ext cx="4315691" cy="431569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23F3BF1-AD41-4198-9631-DA1543CFB579}"/>
              </a:ext>
            </a:extLst>
          </p:cNvPr>
          <p:cNvSpPr txBox="1"/>
          <p:nvPr/>
        </p:nvSpPr>
        <p:spPr>
          <a:xfrm>
            <a:off x="5721927" y="5080060"/>
            <a:ext cx="5153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Qualsiasi modifica successiva dell’ordine verrà effettuata dall’addetto alla sala.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2D59391-EE4E-4EF5-A501-CE05CF1EE34F}"/>
              </a:ext>
            </a:extLst>
          </p:cNvPr>
          <p:cNvSpPr txBox="1"/>
          <p:nvPr/>
        </p:nvSpPr>
        <p:spPr>
          <a:xfrm>
            <a:off x="5721927" y="5848713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Una volta terminato il pasto verrà avvisato il cassiere di emettere il conto. Una volta effettuata la stampa, il tavolo dal sistema verrà liberato.</a:t>
            </a:r>
          </a:p>
        </p:txBody>
      </p:sp>
    </p:spTree>
    <p:extLst>
      <p:ext uri="{BB962C8B-B14F-4D97-AF65-F5344CB8AC3E}">
        <p14:creationId xmlns:p14="http://schemas.microsoft.com/office/powerpoint/2010/main" val="285453721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REQUISITI FUNZIONALI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2350" y="559459"/>
            <a:ext cx="5251450" cy="752508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RF 1.0 Gestione della sala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A9909C-DB44-4F1D-949A-5764F3F7E767}"/>
              </a:ext>
            </a:extLst>
          </p:cNvPr>
          <p:cNvSpPr txBox="1"/>
          <p:nvPr/>
        </p:nvSpPr>
        <p:spPr>
          <a:xfrm>
            <a:off x="5897217" y="2372139"/>
            <a:ext cx="5456583" cy="262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78581A-F532-4657-A887-2D1178749688}"/>
              </a:ext>
            </a:extLst>
          </p:cNvPr>
          <p:cNvSpPr txBox="1"/>
          <p:nvPr/>
        </p:nvSpPr>
        <p:spPr>
          <a:xfrm>
            <a:off x="5931866" y="2792436"/>
            <a:ext cx="559241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Visualizzare lo stato di ogni tavolo</a:t>
            </a:r>
          </a:p>
          <a:p>
            <a:endParaRPr lang="it-IT" sz="2400" dirty="0"/>
          </a:p>
          <a:p>
            <a:r>
              <a:rPr lang="it-IT" sz="2400" dirty="0"/>
              <a:t>Selezionare un tavolo</a:t>
            </a:r>
          </a:p>
          <a:p>
            <a:endParaRPr lang="it-IT" sz="2400" dirty="0"/>
          </a:p>
          <a:p>
            <a:r>
              <a:rPr lang="it-IT" sz="2400" dirty="0"/>
              <a:t>Stampare il conto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1840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 descr="Accent block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RF 2.0 Gestione ordinazione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5955" y="1600939"/>
            <a:ext cx="4257262" cy="4867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800" dirty="0"/>
              <a:t>Creazione ordinazione;</a:t>
            </a:r>
          </a:p>
          <a:p>
            <a:pPr marL="0" indent="0">
              <a:buNone/>
            </a:pPr>
            <a:r>
              <a:rPr lang="it-IT" sz="1800" dirty="0"/>
              <a:t>Visualizzare un ordinazione con i relativi dettagli;</a:t>
            </a:r>
          </a:p>
          <a:p>
            <a:pPr marL="0" indent="0">
              <a:buNone/>
            </a:pPr>
            <a:r>
              <a:rPr lang="it-IT" sz="1800" dirty="0"/>
              <a:t>Visualizzare il dettaglio di ogni piatto presente nell’ordinazione selezionata</a:t>
            </a:r>
          </a:p>
          <a:p>
            <a:pPr marL="0" indent="0">
              <a:buNone/>
            </a:pPr>
            <a:r>
              <a:rPr lang="it-IT" sz="1800" dirty="0"/>
              <a:t>Aggiungere un piatto ad un’ordinazione</a:t>
            </a:r>
          </a:p>
          <a:p>
            <a:pPr marL="0" indent="0">
              <a:buNone/>
            </a:pPr>
            <a:r>
              <a:rPr lang="it-IT" sz="1800" dirty="0"/>
              <a:t>Rimuovere un piatto da un’ordinazione</a:t>
            </a:r>
          </a:p>
          <a:p>
            <a:pPr marL="0" indent="0">
              <a:buNone/>
            </a:pPr>
            <a:r>
              <a:rPr lang="it-IT" sz="1800" dirty="0"/>
              <a:t>Modificare un’ordinazione</a:t>
            </a:r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RF 3.0 Gestione ristorante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63828"/>
            <a:ext cx="6139070" cy="5726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Visualizzare lo storico degli ordini</a:t>
            </a:r>
          </a:p>
          <a:p>
            <a:pPr marL="0" indent="0">
              <a:buNone/>
            </a:pPr>
            <a:r>
              <a:rPr lang="it-IT" sz="2000" dirty="0"/>
              <a:t>Visualizzare la lista dei tavoli</a:t>
            </a:r>
          </a:p>
          <a:p>
            <a:pPr marL="0" indent="0">
              <a:buNone/>
            </a:pPr>
            <a:r>
              <a:rPr lang="it-IT" sz="2000" dirty="0"/>
              <a:t>Visualizzare la lista dei piatti</a:t>
            </a:r>
          </a:p>
          <a:p>
            <a:pPr marL="0" indent="0">
              <a:buNone/>
            </a:pPr>
            <a:r>
              <a:rPr lang="it-IT" sz="2000" dirty="0"/>
              <a:t>Visualizzare la lista degli ingredienti</a:t>
            </a:r>
          </a:p>
          <a:p>
            <a:pPr marL="0" indent="0">
              <a:buNone/>
            </a:pPr>
            <a:r>
              <a:rPr lang="it-IT" sz="2000" dirty="0"/>
              <a:t>Aggiungere un nuovo tavolo</a:t>
            </a:r>
          </a:p>
          <a:p>
            <a:pPr marL="0" indent="0">
              <a:buNone/>
            </a:pPr>
            <a:r>
              <a:rPr lang="it-IT" sz="2000" dirty="0"/>
              <a:t>Rimuovere un tavolo registrato</a:t>
            </a:r>
          </a:p>
          <a:p>
            <a:pPr marL="0" indent="0">
              <a:buNone/>
            </a:pPr>
            <a:r>
              <a:rPr lang="it-IT" sz="2000" dirty="0"/>
              <a:t>Aggiungere un nuovo piatto al menu</a:t>
            </a:r>
          </a:p>
          <a:p>
            <a:pPr marL="0" indent="0">
              <a:buNone/>
            </a:pPr>
            <a:r>
              <a:rPr lang="it-IT" sz="2000" dirty="0"/>
              <a:t>Rimuovere un piatto dal menu</a:t>
            </a:r>
          </a:p>
          <a:p>
            <a:pPr marL="0" indent="0">
              <a:buNone/>
            </a:pPr>
            <a:r>
              <a:rPr lang="it-IT" sz="2000" dirty="0"/>
              <a:t>Modificare un piatto presente nel menu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6603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36525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RF 4.0 Gestione utenti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1FB00E7-B1DB-45B7-B509-747192AB0372}"/>
              </a:ext>
            </a:extLst>
          </p:cNvPr>
          <p:cNvSpPr txBox="1"/>
          <p:nvPr/>
        </p:nvSpPr>
        <p:spPr>
          <a:xfrm>
            <a:off x="6361043" y="2782956"/>
            <a:ext cx="45587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Aggiungere nuovo utente al sistema</a:t>
            </a:r>
          </a:p>
          <a:p>
            <a:endParaRPr lang="it-IT" sz="2400" dirty="0"/>
          </a:p>
          <a:p>
            <a:r>
              <a:rPr lang="it-IT" sz="2400" dirty="0"/>
              <a:t>Rimuovere un utente dal sistema</a:t>
            </a:r>
          </a:p>
          <a:p>
            <a:endParaRPr lang="it-IT" sz="2400" dirty="0"/>
          </a:p>
          <a:p>
            <a:r>
              <a:rPr lang="it-IT" sz="2400" dirty="0"/>
              <a:t>Accesso mediante login</a:t>
            </a:r>
          </a:p>
          <a:p>
            <a:endParaRPr lang="it-IT" sz="2400" dirty="0"/>
          </a:p>
          <a:p>
            <a:r>
              <a:rPr lang="it-IT" sz="2400" dirty="0"/>
              <a:t>Log out.</a:t>
            </a:r>
          </a:p>
        </p:txBody>
      </p:sp>
    </p:spTree>
    <p:extLst>
      <p:ext uri="{BB962C8B-B14F-4D97-AF65-F5344CB8AC3E}">
        <p14:creationId xmlns:p14="http://schemas.microsoft.com/office/powerpoint/2010/main" val="364497327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20779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/>
              <a:t>IL PROBLEMA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DIGITALIZZARE UN RISTORANTE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REQUISITI NON FUNZIONALI</a:t>
            </a:r>
          </a:p>
        </p:txBody>
      </p:sp>
    </p:spTree>
    <p:extLst>
      <p:ext uri="{BB962C8B-B14F-4D97-AF65-F5344CB8AC3E}">
        <p14:creationId xmlns:p14="http://schemas.microsoft.com/office/powerpoint/2010/main" val="51675768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41763"/>
            <a:ext cx="5251450" cy="752508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Usabilità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A9909C-DB44-4F1D-949A-5764F3F7E767}"/>
              </a:ext>
            </a:extLst>
          </p:cNvPr>
          <p:cNvSpPr txBox="1"/>
          <p:nvPr/>
        </p:nvSpPr>
        <p:spPr>
          <a:xfrm>
            <a:off x="5897217" y="2372139"/>
            <a:ext cx="5456583" cy="262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78581A-F532-4657-A887-2D1178749688}"/>
              </a:ext>
            </a:extLst>
          </p:cNvPr>
          <p:cNvSpPr txBox="1"/>
          <p:nvPr/>
        </p:nvSpPr>
        <p:spPr>
          <a:xfrm>
            <a:off x="5931866" y="1520227"/>
            <a:ext cx="55924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sistema avrà due schermate principali: </a:t>
            </a:r>
          </a:p>
          <a:p>
            <a:endParaRPr lang="it-IT" sz="2400" dirty="0"/>
          </a:p>
          <a:p>
            <a:endParaRPr lang="it-IT" sz="2400" dirty="0"/>
          </a:p>
          <a:p>
            <a:r>
              <a:rPr lang="it-IT" sz="2400" dirty="0"/>
              <a:t>La schermata del terminale, avrà uno schema dei tavoli in sala, colorati in base al loro stato (rosso-occupato, verde-libero) per cui riuscirà in modo chiaro a capire lo stato generale del ristorante.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400" dirty="0"/>
          </a:p>
          <a:p>
            <a:endParaRPr lang="en-US" dirty="0"/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1DD8A7EC-5063-4F7E-A8D2-00547D1AE0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4" r="11284"/>
          <a:stretch>
            <a:fillRect/>
          </a:stretch>
        </p:blipFill>
        <p:spPr>
          <a:xfrm>
            <a:off x="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216720691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57A5BE5-75A8-4222-9F92-65DE26EA0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50678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3CEE8AF-0B6A-421E-ADEE-F8B7CE0ACD3E}"/>
              </a:ext>
            </a:extLst>
          </p:cNvPr>
          <p:cNvSpPr/>
          <p:nvPr/>
        </p:nvSpPr>
        <p:spPr>
          <a:xfrm>
            <a:off x="7434470" y="437322"/>
            <a:ext cx="4386470" cy="210709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Per quanto riguarda l'addetto alla sala, una volta selezionato il tavolo anch'esso dalla medesima schermata, avrà un elenco dei prodotti raggruppati, all'avvio, per categoria. In questo modo avrà a primo impatto tutte le sezioni del menù.</a:t>
            </a:r>
          </a:p>
        </p:txBody>
      </p:sp>
    </p:spTree>
    <p:extLst>
      <p:ext uri="{BB962C8B-B14F-4D97-AF65-F5344CB8AC3E}">
        <p14:creationId xmlns:p14="http://schemas.microsoft.com/office/powerpoint/2010/main" val="307852630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41763"/>
            <a:ext cx="5251450" cy="752508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Affidabilità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A9909C-DB44-4F1D-949A-5764F3F7E767}"/>
              </a:ext>
            </a:extLst>
          </p:cNvPr>
          <p:cNvSpPr txBox="1"/>
          <p:nvPr/>
        </p:nvSpPr>
        <p:spPr>
          <a:xfrm>
            <a:off x="5897217" y="2372139"/>
            <a:ext cx="5456583" cy="262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78581A-F532-4657-A887-2D1178749688}"/>
              </a:ext>
            </a:extLst>
          </p:cNvPr>
          <p:cNvSpPr txBox="1"/>
          <p:nvPr/>
        </p:nvSpPr>
        <p:spPr>
          <a:xfrm>
            <a:off x="5931866" y="1520227"/>
            <a:ext cx="55924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sistema dovrebbe evitare la perdita dei dati in real-time dei tavoli, sia al momento dell'invio dell'ordinazione, sia durante la stampa di un conto.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Il sistema permette l’</a:t>
            </a:r>
            <a:r>
              <a:rPr lang="it-IT" dirty="0" err="1"/>
              <a:t>error</a:t>
            </a:r>
            <a:r>
              <a:rPr lang="it-IT" dirty="0"/>
              <a:t> recovery grazie alla ridondanza dei terminali.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Essendo un'applicazione Client-Server si cercherà sempre di mantenere isolato il server dalle macchine utilizzate, per evitare danni accidentali.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 Il sistema prevede un sistema di autenticazione e di autorizzazione per ogni utente. </a:t>
            </a:r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CEB1A43A-8EE5-4BFA-A1B5-75ADCEB69F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7" r="83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956410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41763"/>
            <a:ext cx="5251450" cy="752508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Performance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A9909C-DB44-4F1D-949A-5764F3F7E767}"/>
              </a:ext>
            </a:extLst>
          </p:cNvPr>
          <p:cNvSpPr txBox="1"/>
          <p:nvPr/>
        </p:nvSpPr>
        <p:spPr>
          <a:xfrm>
            <a:off x="5897217" y="2372139"/>
            <a:ext cx="5456583" cy="262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78581A-F532-4657-A887-2D1178749688}"/>
              </a:ext>
            </a:extLst>
          </p:cNvPr>
          <p:cNvSpPr txBox="1"/>
          <p:nvPr/>
        </p:nvSpPr>
        <p:spPr>
          <a:xfrm>
            <a:off x="5931866" y="1520227"/>
            <a:ext cx="55924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comunicazione dei terminali e dei dispositivi avverrà tramite rete wireless, sarà divisa la banda di utilizzo: su una frequenza di 5GHz verranno fatti viaggiare solo dati per la comunicazione del sistema, mentre la frequenza di 2.4GHz della rete verrà lasciata alla clientela.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 questo modo i tempi di utilizzo per le operazioni dovrebbero essere molto rapidi poiché, nel caso peggiore, per un inserimento di un ordine non verranno inviati più di 2MB di dati.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Per il resto, non dovrebbero esserci tempi critici di risposta. In ogni evenienza, sarà accettato un ritardo di dieci secondi da parte del sistema per la ricezione dell'ordine. </a:t>
            </a:r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47DD763A-160E-469D-A15F-AD7FFE7F2E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409468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41763"/>
            <a:ext cx="5251450" cy="752508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Manutenibilità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A9909C-DB44-4F1D-949A-5764F3F7E767}"/>
              </a:ext>
            </a:extLst>
          </p:cNvPr>
          <p:cNvSpPr txBox="1"/>
          <p:nvPr/>
        </p:nvSpPr>
        <p:spPr>
          <a:xfrm>
            <a:off x="5897217" y="2372139"/>
            <a:ext cx="5456583" cy="262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78581A-F532-4657-A887-2D1178749688}"/>
              </a:ext>
            </a:extLst>
          </p:cNvPr>
          <p:cNvSpPr txBox="1"/>
          <p:nvPr/>
        </p:nvSpPr>
        <p:spPr>
          <a:xfrm>
            <a:off x="5931866" y="1520227"/>
            <a:ext cx="559241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La manutenzione del sistema verrà affidata ad uno degli sviluppatori del progetto.</a:t>
            </a:r>
          </a:p>
          <a:p>
            <a:endParaRPr lang="it-IT" sz="2400" dirty="0"/>
          </a:p>
          <a:p>
            <a:endParaRPr lang="it-IT" sz="2400" dirty="0"/>
          </a:p>
          <a:p>
            <a:r>
              <a:rPr lang="it-IT" sz="2400" dirty="0"/>
              <a:t>Manutenzione inteso anche come estensione: si è pensato, infatti, che il software potrebbe espandersi includendo anche una porzione di software per la gestione del magazzino interno. In questo modo sarà anche possibile tenere traccia dei prodotti acquistati e venduti.</a:t>
            </a:r>
            <a:endParaRPr lang="en-US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AD1ACD76-3A18-4315-A3BD-C791A059CE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0" r="204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6436508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41762"/>
            <a:ext cx="5804452" cy="996707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Implementazione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A9909C-DB44-4F1D-949A-5764F3F7E767}"/>
              </a:ext>
            </a:extLst>
          </p:cNvPr>
          <p:cNvSpPr txBox="1"/>
          <p:nvPr/>
        </p:nvSpPr>
        <p:spPr>
          <a:xfrm>
            <a:off x="5897217" y="2372139"/>
            <a:ext cx="5456583" cy="262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78581A-F532-4657-A887-2D1178749688}"/>
              </a:ext>
            </a:extLst>
          </p:cNvPr>
          <p:cNvSpPr txBox="1"/>
          <p:nvPr/>
        </p:nvSpPr>
        <p:spPr>
          <a:xfrm>
            <a:off x="5931866" y="1520227"/>
            <a:ext cx="55924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L'applicazione verrà sviluppata utilizzando: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 Java (Business </a:t>
            </a:r>
            <a:r>
              <a:rPr lang="it-IT" sz="2400" dirty="0" err="1"/>
              <a:t>Logic</a:t>
            </a:r>
            <a:r>
              <a:rPr lang="it-IT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/>
              <a:t>WildFly</a:t>
            </a:r>
            <a:r>
              <a:rPr lang="it-IT" sz="2400" dirty="0"/>
              <a:t> in qualità di Web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MySQL, database relazionale</a:t>
            </a:r>
          </a:p>
          <a:p>
            <a:endParaRPr lang="it-IT" sz="2400" dirty="0"/>
          </a:p>
          <a:p>
            <a:endParaRPr lang="it-IT" sz="2400" dirty="0"/>
          </a:p>
          <a:p>
            <a:r>
              <a:rPr lang="it-IT" sz="2400" dirty="0"/>
              <a:t>Verrà utilizzato il paradigma MVC per lo sviluppo dell'applicativo, in modo da separare i concetti della presentazione, dalla logica implementativa. </a:t>
            </a:r>
          </a:p>
        </p:txBody>
      </p:sp>
      <p:pic>
        <p:nvPicPr>
          <p:cNvPr id="27" name="Segnaposto immagine 26">
            <a:extLst>
              <a:ext uri="{FF2B5EF4-FFF2-40B4-BE49-F238E27FC236}">
                <a16:creationId xmlns:a16="http://schemas.microsoft.com/office/drawing/2014/main" id="{348937CD-45EB-4243-9BBA-E89B40323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>
          <a:xfrm>
            <a:off x="2694264" y="3413053"/>
            <a:ext cx="2146852" cy="241520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901D3009-A47C-4911-9B4A-4CA56996B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50" y="1792334"/>
            <a:ext cx="2143125" cy="2143125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3B02DD25-8A12-4D2A-BAEF-CF91E31A24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58" y="124214"/>
            <a:ext cx="2739683" cy="27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1478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41763"/>
            <a:ext cx="5251450" cy="752508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Sicurezza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A9909C-DB44-4F1D-949A-5764F3F7E767}"/>
              </a:ext>
            </a:extLst>
          </p:cNvPr>
          <p:cNvSpPr txBox="1"/>
          <p:nvPr/>
        </p:nvSpPr>
        <p:spPr>
          <a:xfrm>
            <a:off x="5897217" y="2372139"/>
            <a:ext cx="5456583" cy="262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78581A-F532-4657-A887-2D1178749688}"/>
              </a:ext>
            </a:extLst>
          </p:cNvPr>
          <p:cNvSpPr txBox="1"/>
          <p:nvPr/>
        </p:nvSpPr>
        <p:spPr>
          <a:xfrm>
            <a:off x="5931866" y="1520227"/>
            <a:ext cx="55924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sistema sarà utilizzato solo da utenti opportunamente loggati. Sarà l'amministratore a registrare nuovi utenti nel sistema, evitando in tal modo l’accesso da parte di utenti non autorizzati.</a:t>
            </a:r>
            <a:endParaRPr lang="en-US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0E1E8F74-9F16-41E2-BA96-884838DED4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8" r="216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0274354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4528D333-F8E0-4E23-8806-E251F1E3D4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2854701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41763"/>
            <a:ext cx="5251450" cy="752508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AWS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A9909C-DB44-4F1D-949A-5764F3F7E767}"/>
              </a:ext>
            </a:extLst>
          </p:cNvPr>
          <p:cNvSpPr txBox="1"/>
          <p:nvPr/>
        </p:nvSpPr>
        <p:spPr>
          <a:xfrm>
            <a:off x="5897217" y="2372139"/>
            <a:ext cx="5456583" cy="262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78581A-F532-4657-A887-2D1178749688}"/>
              </a:ext>
            </a:extLst>
          </p:cNvPr>
          <p:cNvSpPr txBox="1"/>
          <p:nvPr/>
        </p:nvSpPr>
        <p:spPr>
          <a:xfrm>
            <a:off x="5931866" y="1520227"/>
            <a:ext cx="559241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Il nostro sistema è ospitato presso i server di Amazon dove è stata affittata una macchina virtuale Linux e quindi abbiamo installato </a:t>
            </a:r>
            <a:r>
              <a:rPr lang="it-IT" sz="2400" dirty="0" err="1"/>
              <a:t>Wildfly</a:t>
            </a:r>
            <a:r>
              <a:rPr lang="it-IT" sz="2400" dirty="0"/>
              <a:t> come web server, Jenkins come </a:t>
            </a:r>
            <a:r>
              <a:rPr lang="it-IT" sz="2400" dirty="0" err="1"/>
              <a:t>tool</a:t>
            </a:r>
            <a:r>
              <a:rPr lang="it-IT" sz="2400" dirty="0"/>
              <a:t> di </a:t>
            </a:r>
            <a:r>
              <a:rPr lang="it-IT" sz="2400" dirty="0" err="1"/>
              <a:t>continuos</a:t>
            </a:r>
            <a:r>
              <a:rPr lang="it-IT" sz="2400" dirty="0"/>
              <a:t> integration e configurato il port forwarding in modo da ottenere l’accesso al sistema 24h/24h. Il tutto accessibile con facilità grazie ad un DNS (clickeat.dnsup.net:8080/</a:t>
            </a:r>
            <a:r>
              <a:rPr lang="it-IT" sz="2400" dirty="0" err="1"/>
              <a:t>ClickEat</a:t>
            </a:r>
            <a:r>
              <a:rPr lang="it-IT" sz="2400" dirty="0"/>
              <a:t>) che punta alla macchina.</a:t>
            </a:r>
          </a:p>
          <a:p>
            <a:endParaRPr lang="it-IT" sz="2400" dirty="0"/>
          </a:p>
        </p:txBody>
      </p:sp>
      <p:pic>
        <p:nvPicPr>
          <p:cNvPr id="23" name="Segnaposto immagine 22">
            <a:extLst>
              <a:ext uri="{FF2B5EF4-FFF2-40B4-BE49-F238E27FC236}">
                <a16:creationId xmlns:a16="http://schemas.microsoft.com/office/drawing/2014/main" id="{C8AFD362-17C3-48AE-97E2-E7B4BB91B1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41" b="-30988"/>
          <a:stretch/>
        </p:blipFill>
        <p:spPr>
          <a:xfrm>
            <a:off x="0" y="0"/>
            <a:ext cx="6096000" cy="6020972"/>
          </a:xfrm>
        </p:spPr>
      </p:pic>
    </p:spTree>
    <p:extLst>
      <p:ext uri="{BB962C8B-B14F-4D97-AF65-F5344CB8AC3E}">
        <p14:creationId xmlns:p14="http://schemas.microsoft.com/office/powerpoint/2010/main" val="72199323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it-IT" b="1" dirty="0"/>
              <a:t>Confesercenti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2CC9E-302A-4500-B0E3-4BE84867E19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fontAlgn="base"/>
            <a:r>
              <a:rPr lang="it-IT" b="1" dirty="0"/>
              <a:t>Abitudini Digitali dei Consumatori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it-IT" dirty="0"/>
              <a:t>Per l’occasione è stata realizzata una ricerca dedicata di grande impatto anche per la sua novità nel mercato italiano: utilizzo di internet dell’utente, nella ricerca e scelta del ristorante da prenotare.</a:t>
            </a:r>
          </a:p>
          <a:p>
            <a:pPr fontAlgn="base"/>
            <a:r>
              <a:rPr lang="it-IT" b="1" dirty="0"/>
              <a:t>Campione</a:t>
            </a:r>
            <a:r>
              <a:rPr lang="it-IT" dirty="0"/>
              <a:t>: 1002 utenti, residenti in </a:t>
            </a:r>
            <a:r>
              <a:rPr lang="it-IT" dirty="0" err="1"/>
              <a:t>italia</a:t>
            </a:r>
            <a:r>
              <a:rPr lang="it-IT" dirty="0"/>
              <a:t>, maggiorenni, consumatori di pranzo e/o cena fuori casa.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9" name="Segnaposto contenuto 8">
            <a:extLst>
              <a:ext uri="{FF2B5EF4-FFF2-40B4-BE49-F238E27FC236}">
                <a16:creationId xmlns:a16="http://schemas.microsoft.com/office/drawing/2014/main" id="{6DCEEF6E-02CD-4550-BA26-5089AB26EB3B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72290832"/>
              </p:ext>
            </p:extLst>
          </p:nvPr>
        </p:nvGraphicFramePr>
        <p:xfrm>
          <a:off x="0" y="0"/>
          <a:ext cx="741521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41763"/>
            <a:ext cx="5251450" cy="752508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Jenkins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A9909C-DB44-4F1D-949A-5764F3F7E767}"/>
              </a:ext>
            </a:extLst>
          </p:cNvPr>
          <p:cNvSpPr txBox="1"/>
          <p:nvPr/>
        </p:nvSpPr>
        <p:spPr>
          <a:xfrm>
            <a:off x="5897217" y="2372139"/>
            <a:ext cx="5456583" cy="262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78581A-F532-4657-A887-2D1178749688}"/>
              </a:ext>
            </a:extLst>
          </p:cNvPr>
          <p:cNvSpPr txBox="1"/>
          <p:nvPr/>
        </p:nvSpPr>
        <p:spPr>
          <a:xfrm>
            <a:off x="5931866" y="1520227"/>
            <a:ext cx="55924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Jenkins è il </a:t>
            </a:r>
            <a:r>
              <a:rPr lang="it-IT" sz="2400" dirty="0" err="1"/>
              <a:t>tool</a:t>
            </a:r>
            <a:r>
              <a:rPr lang="it-IT" sz="2400" dirty="0"/>
              <a:t> per l’integration </a:t>
            </a:r>
            <a:r>
              <a:rPr lang="it-IT" sz="2400" dirty="0" err="1"/>
              <a:t>tool</a:t>
            </a:r>
            <a:r>
              <a:rPr lang="it-IT" sz="2400" dirty="0"/>
              <a:t> che abbiamo scelto di utilizzare. Come anticipato, è stato installato e configurato sui server di Amazon per avere il servizio sempre disponibile. Jenkins è stato configurato in modo da avere delle compilazioni pianificate o manuali. Questo ci ha garantito un sistema sempre stabile, sviluppato in automatico e reso sempre disponibile per il nostro web server.</a:t>
            </a:r>
            <a:endParaRPr lang="en-US" dirty="0"/>
          </a:p>
        </p:txBody>
      </p:sp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8BACDC8C-73BF-41BD-BBF3-631A4654F8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r="42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75155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41763"/>
            <a:ext cx="5251450" cy="752508"/>
          </a:xfrm>
        </p:spPr>
        <p:txBody>
          <a:bodyPr>
            <a:normAutofit fontScale="90000"/>
          </a:bodyPr>
          <a:lstStyle/>
          <a:p>
            <a:r>
              <a:rPr lang="it-IT" b="1" dirty="0" err="1"/>
              <a:t>Wildfly</a:t>
            </a:r>
            <a:endParaRPr lang="it-IT" b="1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A9909C-DB44-4F1D-949A-5764F3F7E767}"/>
              </a:ext>
            </a:extLst>
          </p:cNvPr>
          <p:cNvSpPr txBox="1"/>
          <p:nvPr/>
        </p:nvSpPr>
        <p:spPr>
          <a:xfrm>
            <a:off x="5897217" y="2372139"/>
            <a:ext cx="5456583" cy="262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78581A-F532-4657-A887-2D1178749688}"/>
              </a:ext>
            </a:extLst>
          </p:cNvPr>
          <p:cNvSpPr txBox="1"/>
          <p:nvPr/>
        </p:nvSpPr>
        <p:spPr>
          <a:xfrm>
            <a:off x="5931866" y="1520227"/>
            <a:ext cx="55924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Wildfly</a:t>
            </a:r>
            <a:r>
              <a:rPr lang="it-IT" sz="2400" dirty="0"/>
              <a:t> è il web server scelto </a:t>
            </a:r>
            <a:r>
              <a:rPr lang="it-IT" sz="2400" dirty="0" err="1"/>
              <a:t>poichè</a:t>
            </a:r>
            <a:r>
              <a:rPr lang="it-IT" sz="2400" dirty="0"/>
              <a:t> uno tra i più supportati e personalizzabili ricavati da </a:t>
            </a:r>
            <a:r>
              <a:rPr lang="it-IT" sz="2400" dirty="0" err="1"/>
              <a:t>Jboss</a:t>
            </a:r>
            <a:r>
              <a:rPr lang="it-IT" sz="2400" dirty="0"/>
              <a:t>. I </a:t>
            </a:r>
          </a:p>
          <a:p>
            <a:r>
              <a:rPr lang="it-IT" sz="2400" dirty="0"/>
              <a:t>pacchetti war venivano sviluppati in automatico dal server, come impostazione di default, e ci </a:t>
            </a:r>
          </a:p>
          <a:p>
            <a:r>
              <a:rPr lang="it-IT" sz="2400" dirty="0"/>
              <a:t>permettevano di avere istantaneamente disponibile da </a:t>
            </a:r>
            <a:r>
              <a:rPr lang="it-IT" sz="2400" dirty="0" err="1"/>
              <a:t>ovuqnue</a:t>
            </a:r>
            <a:r>
              <a:rPr lang="it-IT" sz="2400" dirty="0"/>
              <a:t> l’ultima build stabile.</a:t>
            </a:r>
          </a:p>
        </p:txBody>
      </p:sp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B696EDDD-522D-431C-9149-5C2D07ECCF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4" t="-32149" r="-21978" b="-60607"/>
          <a:stretch/>
        </p:blipFill>
        <p:spPr>
          <a:xfrm>
            <a:off x="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1168184026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41763"/>
            <a:ext cx="5251450" cy="752508"/>
          </a:xfrm>
        </p:spPr>
        <p:txBody>
          <a:bodyPr>
            <a:normAutofit fontScale="90000"/>
          </a:bodyPr>
          <a:lstStyle/>
          <a:p>
            <a:r>
              <a:rPr lang="it-IT" b="1" dirty="0" err="1"/>
              <a:t>Maven</a:t>
            </a:r>
            <a:endParaRPr lang="it-IT" b="1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A9909C-DB44-4F1D-949A-5764F3F7E767}"/>
              </a:ext>
            </a:extLst>
          </p:cNvPr>
          <p:cNvSpPr txBox="1"/>
          <p:nvPr/>
        </p:nvSpPr>
        <p:spPr>
          <a:xfrm>
            <a:off x="5897217" y="2372139"/>
            <a:ext cx="5456583" cy="262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78581A-F532-4657-A887-2D1178749688}"/>
              </a:ext>
            </a:extLst>
          </p:cNvPr>
          <p:cNvSpPr txBox="1"/>
          <p:nvPr/>
        </p:nvSpPr>
        <p:spPr>
          <a:xfrm>
            <a:off x="5931866" y="1520227"/>
            <a:ext cx="55924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Per garantire la coerenza delle dipendenze del progetto e per alleggerire il carico della nostra repository, abbiamo scelto di utilizzare </a:t>
            </a:r>
            <a:r>
              <a:rPr lang="it-IT" sz="2400" dirty="0" err="1"/>
              <a:t>Maven</a:t>
            </a:r>
            <a:r>
              <a:rPr lang="it-IT" sz="2400" dirty="0"/>
              <a:t> come strumento di build </a:t>
            </a:r>
            <a:r>
              <a:rPr lang="it-IT" sz="2400" dirty="0" err="1"/>
              <a:t>automation</a:t>
            </a:r>
            <a:r>
              <a:rPr lang="it-IT" sz="2400" dirty="0"/>
              <a:t>.</a:t>
            </a:r>
            <a:endParaRPr lang="en-US" dirty="0"/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75FB7C6E-6758-4B68-BBFE-F2E1AD9187B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3" t="-44730" r="-11060" b="-57050"/>
          <a:stretch/>
        </p:blipFill>
        <p:spPr>
          <a:xfrm>
            <a:off x="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167927634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41763"/>
            <a:ext cx="5251450" cy="752508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GitHub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A9909C-DB44-4F1D-949A-5764F3F7E767}"/>
              </a:ext>
            </a:extLst>
          </p:cNvPr>
          <p:cNvSpPr txBox="1"/>
          <p:nvPr/>
        </p:nvSpPr>
        <p:spPr>
          <a:xfrm>
            <a:off x="5897217" y="2372139"/>
            <a:ext cx="5456583" cy="262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78581A-F532-4657-A887-2D1178749688}"/>
              </a:ext>
            </a:extLst>
          </p:cNvPr>
          <p:cNvSpPr txBox="1"/>
          <p:nvPr/>
        </p:nvSpPr>
        <p:spPr>
          <a:xfrm>
            <a:off x="5931866" y="1520227"/>
            <a:ext cx="55924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Come strumento di controllo versione distribuito abbiamo scelto </a:t>
            </a:r>
            <a:r>
              <a:rPr lang="it-IT" sz="2400" dirty="0" err="1"/>
              <a:t>Git</a:t>
            </a:r>
            <a:r>
              <a:rPr lang="it-IT" sz="2400" dirty="0"/>
              <a:t> che viene sfruttato da GitHub, ovvero il servizio di hosting utilizzato per caricare il nostro codice sorgente.</a:t>
            </a:r>
            <a:endParaRPr lang="en-US" dirty="0"/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A633EA04-0C4E-4097-8027-D3CF6C9EB6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r="130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364887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ESEMPIO DI UTILIZZO</a:t>
            </a:r>
          </a:p>
        </p:txBody>
      </p:sp>
    </p:spTree>
    <p:extLst>
      <p:ext uri="{BB962C8B-B14F-4D97-AF65-F5344CB8AC3E}">
        <p14:creationId xmlns:p14="http://schemas.microsoft.com/office/powerpoint/2010/main" val="1075288275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1">
            <a:extLst>
              <a:ext uri="{FF2B5EF4-FFF2-40B4-BE49-F238E27FC236}">
                <a16:creationId xmlns:a16="http://schemas.microsoft.com/office/drawing/2014/main" id="{C0E2891F-089A-454D-807C-C5E6E3817C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DEA797D-F382-45F7-9A6B-8B1540CF6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it-IT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2541AD23-92C7-496C-8F19-4056A82C42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943782"/>
              </p:ext>
            </p:extLst>
          </p:nvPr>
        </p:nvGraphicFramePr>
        <p:xfrm>
          <a:off x="0" y="0"/>
          <a:ext cx="12191999" cy="8096634"/>
        </p:xfrm>
        <a:graphic>
          <a:graphicData uri="http://schemas.openxmlformats.org/drawingml/2006/table">
            <a:tbl>
              <a:tblPr firstRow="1" firstCol="1" bandRow="1">
                <a:tableStyleId>{FABFCF23-3B69-468F-B69F-88F6DE6A72F2}</a:tableStyleId>
              </a:tblPr>
              <a:tblGrid>
                <a:gridCol w="6095999">
                  <a:extLst>
                    <a:ext uri="{9D8B030D-6E8A-4147-A177-3AD203B41FA5}">
                      <a16:colId xmlns:a16="http://schemas.microsoft.com/office/drawing/2014/main" val="421852797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3155083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602493340"/>
                    </a:ext>
                  </a:extLst>
                </a:gridCol>
              </a:tblGrid>
              <a:tr h="3695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 dirty="0">
                          <a:effectLst/>
                        </a:rPr>
                        <a:t>ID</a:t>
                      </a:r>
                      <a:endParaRPr lang="it-IT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UC_1.7</a:t>
                      </a:r>
                      <a:endParaRPr lang="it-IT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135721"/>
                  </a:ext>
                </a:extLst>
              </a:tr>
              <a:tr h="3695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Nome Use Case</a:t>
                      </a:r>
                      <a:endParaRPr lang="it-IT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Crea Ordinazione</a:t>
                      </a:r>
                      <a:endParaRPr lang="it-IT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247160"/>
                  </a:ext>
                </a:extLst>
              </a:tr>
              <a:tr h="3695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Partecipanti</a:t>
                      </a:r>
                      <a:endParaRPr lang="it-IT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Cameriere</a:t>
                      </a:r>
                      <a:endParaRPr lang="it-IT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904722"/>
                  </a:ext>
                </a:extLst>
              </a:tr>
              <a:tr h="36959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Condizione d’ingresso</a:t>
                      </a:r>
                      <a:endParaRPr lang="it-IT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Il cameriere ha effettuato UC_1.6</a:t>
                      </a:r>
                      <a:endParaRPr lang="it-IT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510154"/>
                  </a:ext>
                </a:extLst>
              </a:tr>
              <a:tr h="46233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 dirty="0">
                          <a:effectLst/>
                        </a:rPr>
                        <a:t>Flusso di eventi</a:t>
                      </a:r>
                      <a:endParaRPr lang="it-IT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Utente                                      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Il cameriere conferma l’ordinazione.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 </a:t>
                      </a:r>
                      <a:endParaRPr lang="it-IT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Sistema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ClickEat mostra un riepilogo dell’ordinazione corrente.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ClickEat procede con la creazione dell’ordinazione.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 </a:t>
                      </a:r>
                      <a:endParaRPr lang="it-IT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7262253"/>
                  </a:ext>
                </a:extLst>
              </a:tr>
              <a:tr h="7562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>
                          <a:effectLst/>
                        </a:rPr>
                        <a:t>Condizione d’uscita</a:t>
                      </a:r>
                      <a:endParaRPr lang="it-IT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2800" dirty="0">
                          <a:effectLst/>
                        </a:rPr>
                        <a:t>Ordinazione creata con successo con i parametri selezionati dal cameriere. </a:t>
                      </a:r>
                      <a:endParaRPr lang="it-IT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844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534590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DF73D9E9-5F31-4364-900C-81E753922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A8E14BE-4E4A-49E5-8439-D7EE3C578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it-IT"/>
          </a:p>
        </p:txBody>
      </p:sp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CA365DFE-3E2C-4D01-80A6-54569A526631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" t="-3631" r="-1451" b="-14327"/>
          <a:stretch/>
        </p:blipFill>
        <p:spPr>
          <a:xfrm>
            <a:off x="0" y="1020416"/>
            <a:ext cx="12192000" cy="583758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692DDE7-945E-408A-82BB-AF5A017781A3}"/>
              </a:ext>
            </a:extLst>
          </p:cNvPr>
          <p:cNvSpPr txBox="1"/>
          <p:nvPr/>
        </p:nvSpPr>
        <p:spPr>
          <a:xfrm>
            <a:off x="2160104" y="225287"/>
            <a:ext cx="7633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>
                <a:solidFill>
                  <a:schemeClr val="accent5"/>
                </a:solidFill>
              </a:rPr>
              <a:t>Sequence</a:t>
            </a:r>
            <a:r>
              <a:rPr lang="it-IT" sz="3600" dirty="0">
                <a:solidFill>
                  <a:schemeClr val="accent5"/>
                </a:solidFill>
              </a:rPr>
              <a:t> </a:t>
            </a:r>
            <a:r>
              <a:rPr lang="it-IT" sz="3600" dirty="0" err="1">
                <a:solidFill>
                  <a:schemeClr val="accent5"/>
                </a:solidFill>
              </a:rPr>
              <a:t>Diagram</a:t>
            </a:r>
            <a:r>
              <a:rPr lang="it-IT" sz="3600" dirty="0">
                <a:solidFill>
                  <a:schemeClr val="accent5"/>
                </a:solidFill>
              </a:rPr>
              <a:t> Crea Ordinazione</a:t>
            </a:r>
          </a:p>
        </p:txBody>
      </p:sp>
    </p:spTree>
    <p:extLst>
      <p:ext uri="{BB962C8B-B14F-4D97-AF65-F5344CB8AC3E}">
        <p14:creationId xmlns:p14="http://schemas.microsoft.com/office/powerpoint/2010/main" val="3468306049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B43B6B99-D99E-4BCD-B997-FC62F429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A5DEB8-B870-4986-B901-F03296F58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it-IT"/>
          </a:p>
        </p:txBody>
      </p:sp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EB92A93B-94C9-4E21-BAF5-5AD36911C3BD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68" t="-29208" r="-44382" b="-22033"/>
          <a:stretch/>
        </p:blipFill>
        <p:spPr>
          <a:xfrm>
            <a:off x="1391477" y="-407504"/>
            <a:ext cx="12669078" cy="8097078"/>
          </a:xfrm>
          <a:prstGeom prst="rect">
            <a:avLst/>
          </a:prstGeom>
        </p:spPr>
      </p:pic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A16700F1-7CCE-4C75-ACD4-F20123A031C0}"/>
              </a:ext>
            </a:extLst>
          </p:cNvPr>
          <p:cNvSpPr/>
          <p:nvPr/>
        </p:nvSpPr>
        <p:spPr>
          <a:xfrm>
            <a:off x="6838122" y="92765"/>
            <a:ext cx="5208105" cy="212034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In seguito alla selezione di un tavolo, è possibile creare una nuova ordinazione, selezionando i piatti che richiesti, oppure visualizzare un’ordinazione già registrata per il tavolo selezionato. Tale pagina rappresenta il dominio del cameriere, in quanto è qui che potrà gestire gli ordini dei clienti.</a:t>
            </a:r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1407432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ARCHITETTURA</a:t>
            </a:r>
          </a:p>
        </p:txBody>
      </p:sp>
    </p:spTree>
    <p:extLst>
      <p:ext uri="{BB962C8B-B14F-4D97-AF65-F5344CB8AC3E}">
        <p14:creationId xmlns:p14="http://schemas.microsoft.com/office/powerpoint/2010/main" val="1481972570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A9909C-DB44-4F1D-949A-5764F3F7E767}"/>
              </a:ext>
            </a:extLst>
          </p:cNvPr>
          <p:cNvSpPr txBox="1"/>
          <p:nvPr/>
        </p:nvSpPr>
        <p:spPr>
          <a:xfrm>
            <a:off x="5897217" y="2372139"/>
            <a:ext cx="5456583" cy="262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78581A-F532-4657-A887-2D1178749688}"/>
              </a:ext>
            </a:extLst>
          </p:cNvPr>
          <p:cNvSpPr txBox="1"/>
          <p:nvPr/>
        </p:nvSpPr>
        <p:spPr>
          <a:xfrm>
            <a:off x="5897218" y="153780"/>
            <a:ext cx="6629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t-IT" b="1" dirty="0"/>
              <a:t>Panoramica</a:t>
            </a:r>
            <a:endParaRPr lang="it-IT" sz="1400" dirty="0"/>
          </a:p>
          <a:p>
            <a:r>
              <a:rPr lang="it-IT" dirty="0"/>
              <a:t>L’architettura del sistema </a:t>
            </a:r>
            <a:r>
              <a:rPr lang="it-IT" dirty="0" err="1"/>
              <a:t>ClickEat</a:t>
            </a:r>
            <a:r>
              <a:rPr lang="it-IT" dirty="0"/>
              <a:t> è di tipo Client/Server. Il Server riceve la richiesta da parte del client, e risponde con le informazioni richieste, in tempo utile.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I motivi che giustificano tale scelta sono:</a:t>
            </a:r>
          </a:p>
          <a:p>
            <a:endParaRPr lang="it-IT" dirty="0"/>
          </a:p>
          <a:p>
            <a:pPr lvl="0"/>
            <a:r>
              <a:rPr lang="it-IT" b="1" dirty="0"/>
              <a:t>Portabilità:</a:t>
            </a:r>
            <a:r>
              <a:rPr lang="it-IT" dirty="0"/>
              <a:t> il server potrà essere installato su una varietà di macchine e sistemi operativi, inclusi dispositivi fissi e mobili.</a:t>
            </a:r>
          </a:p>
          <a:p>
            <a:pPr lvl="0"/>
            <a:endParaRPr lang="it-IT" b="1" dirty="0"/>
          </a:p>
          <a:p>
            <a:pPr lvl="0"/>
            <a:r>
              <a:rPr lang="it-IT" b="1" dirty="0"/>
              <a:t>Performance: </a:t>
            </a:r>
            <a:r>
              <a:rPr lang="it-IT" dirty="0"/>
              <a:t>il client dovrà essere in grado di supportare task display-intensive e il server dovrà fornire operazione CPU-intensive.</a:t>
            </a:r>
          </a:p>
          <a:p>
            <a:pPr lvl="0"/>
            <a:endParaRPr lang="it-IT" b="1" dirty="0"/>
          </a:p>
          <a:p>
            <a:pPr lvl="0"/>
            <a:r>
              <a:rPr lang="it-IT" b="1" dirty="0"/>
              <a:t>Flessibilità: </a:t>
            </a:r>
            <a:r>
              <a:rPr lang="it-IT" dirty="0"/>
              <a:t>per ogni tipologia di utente connesso il sistema dovrà mostrare l’interfaccia dedicata ad esso, tramite la quale l’utente potrà eseguire le operazioni ad esso concesse.</a:t>
            </a:r>
          </a:p>
          <a:p>
            <a:pPr lvl="0"/>
            <a:endParaRPr lang="it-IT" b="1" dirty="0"/>
          </a:p>
          <a:p>
            <a:pPr lvl="0"/>
            <a:r>
              <a:rPr lang="it-IT" b="1" dirty="0"/>
              <a:t>Affidabilità: </a:t>
            </a:r>
            <a:r>
              <a:rPr lang="it-IT" dirty="0"/>
              <a:t>sia il client che il server dovranno garantire la permanenza dei dati in seguito ad eventuali guasti, sarà possibile effettuare il backup dei dati.</a:t>
            </a:r>
          </a:p>
        </p:txBody>
      </p:sp>
    </p:spTree>
    <p:extLst>
      <p:ext uri="{BB962C8B-B14F-4D97-AF65-F5344CB8AC3E}">
        <p14:creationId xmlns:p14="http://schemas.microsoft.com/office/powerpoint/2010/main" val="237438828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Conclusione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2CC9E-302A-4500-B0E3-4BE84867E19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Fact Checking </a:t>
            </a:r>
            <a:r>
              <a:rPr lang="en-US" dirty="0" err="1"/>
              <a:t>sul</a:t>
            </a:r>
            <a:r>
              <a:rPr lang="en-US" dirty="0"/>
              <a:t> Food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Com’è</a:t>
            </a:r>
            <a:r>
              <a:rPr lang="en-US" dirty="0"/>
              <a:t> possible </a:t>
            </a:r>
            <a:r>
              <a:rPr lang="en-US" dirty="0" err="1"/>
              <a:t>constatare</a:t>
            </a:r>
            <a:r>
              <a:rPr lang="en-US" dirty="0"/>
              <a:t>,  </a:t>
            </a:r>
            <a:r>
              <a:rPr lang="en-US" dirty="0" err="1"/>
              <a:t>dai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di </a:t>
            </a:r>
            <a:r>
              <a:rPr lang="en-US" dirty="0" err="1"/>
              <a:t>Confesercenti</a:t>
            </a:r>
            <a:r>
              <a:rPr lang="en-US" dirty="0"/>
              <a:t>, </a:t>
            </a:r>
            <a:r>
              <a:rPr lang="en-US" dirty="0" err="1"/>
              <a:t>il</a:t>
            </a:r>
            <a:r>
              <a:rPr lang="en-US" dirty="0"/>
              <a:t> food delivery è </a:t>
            </a:r>
            <a:r>
              <a:rPr lang="en-US" dirty="0" err="1"/>
              <a:t>diventato</a:t>
            </a:r>
            <a:r>
              <a:rPr lang="en-US" dirty="0"/>
              <a:t> un </a:t>
            </a:r>
            <a:r>
              <a:rPr lang="en-US" dirty="0" err="1"/>
              <a:t>servizio</a:t>
            </a:r>
            <a:r>
              <a:rPr lang="en-US" dirty="0"/>
              <a:t> non </a:t>
            </a:r>
            <a:r>
              <a:rPr lang="en-US" dirty="0" err="1"/>
              <a:t>indifferente</a:t>
            </a:r>
            <a:r>
              <a:rPr lang="en-US" dirty="0"/>
              <a:t> da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consumatori</a:t>
            </a:r>
            <a:r>
              <a:rPr lang="en-US" dirty="0"/>
              <a:t>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9" name="Segnaposto contenuto 8">
            <a:extLst>
              <a:ext uri="{FF2B5EF4-FFF2-40B4-BE49-F238E27FC236}">
                <a16:creationId xmlns:a16="http://schemas.microsoft.com/office/drawing/2014/main" id="{E6221618-E48F-413F-AC58-AFCA5AF59124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015697006"/>
              </p:ext>
            </p:extLst>
          </p:nvPr>
        </p:nvGraphicFramePr>
        <p:xfrm>
          <a:off x="0" y="0"/>
          <a:ext cx="7415213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74536991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A54B6668-9F03-4134-909C-A60BCA77B21E}"/>
              </a:ext>
            </a:extLst>
          </p:cNvPr>
          <p:cNvSpPr txBox="1"/>
          <p:nvPr/>
        </p:nvSpPr>
        <p:spPr>
          <a:xfrm>
            <a:off x="987287" y="834886"/>
            <a:ext cx="1021742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Interface </a:t>
            </a:r>
            <a:r>
              <a:rPr lang="it-IT" dirty="0" err="1"/>
              <a:t>Layer</a:t>
            </a:r>
            <a:r>
              <a:rPr lang="it-IT" dirty="0"/>
              <a:t>: rappresenta l’interfaccia che permette all’utente di interagire con i sistemi sottostanti; ricopre il ruolo di client utilizzando il browser per richiedere pagine web al server centrale.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Application </a:t>
            </a:r>
            <a:r>
              <a:rPr lang="it-IT" dirty="0" err="1"/>
              <a:t>Logic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: ha il compito di verificare la correttezza delle operazioni e inviare i dati al client; spesso interroga il Database per accedere ai dati persistenti del sistema.</a:t>
            </a:r>
          </a:p>
          <a:p>
            <a:endParaRPr lang="it-IT" dirty="0"/>
          </a:p>
          <a:p>
            <a:r>
              <a:rPr lang="it-IT" dirty="0"/>
              <a:t>Data </a:t>
            </a:r>
            <a:r>
              <a:rPr lang="it-IT" dirty="0" err="1"/>
              <a:t>Layer</a:t>
            </a:r>
            <a:r>
              <a:rPr lang="it-IT" dirty="0"/>
              <a:t>: ha la funzione di custodire e memorizzare i dati persistenti, tramite l’utilizzo di un DBMS. Inoltre, è responsabile della comunicazione con l’Application </a:t>
            </a:r>
            <a:r>
              <a:rPr lang="it-IT" dirty="0" err="1"/>
              <a:t>Logic</a:t>
            </a:r>
            <a:r>
              <a:rPr lang="it-IT" dirty="0"/>
              <a:t> </a:t>
            </a:r>
            <a:r>
              <a:rPr lang="it-IT" dirty="0" err="1"/>
              <a:t>Layer</a:t>
            </a:r>
            <a:r>
              <a:rPr lang="it-IT" dirty="0"/>
              <a:t> per fornire a quest’ultimo i dati richiesti, tramite l’interazione con il Database.</a:t>
            </a:r>
          </a:p>
          <a:p>
            <a:endParaRPr lang="it-IT" dirty="0"/>
          </a:p>
        </p:txBody>
      </p:sp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2377712E-87B4-4CC2-96FA-A70052AB543F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9" t="-5944" r="-7330" b="-45448"/>
          <a:stretch/>
        </p:blipFill>
        <p:spPr>
          <a:xfrm>
            <a:off x="1861930" y="1742661"/>
            <a:ext cx="8468139" cy="180892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FABA226-3EB9-4919-9983-60112A955185}"/>
              </a:ext>
            </a:extLst>
          </p:cNvPr>
          <p:cNvSpPr txBox="1"/>
          <p:nvPr/>
        </p:nvSpPr>
        <p:spPr>
          <a:xfrm>
            <a:off x="2531164" y="311666"/>
            <a:ext cx="712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Il sistema è strutturato su tre livelli (</a:t>
            </a:r>
            <a:r>
              <a:rPr lang="it-IT" sz="2800" dirty="0" err="1"/>
              <a:t>three-tier</a:t>
            </a:r>
            <a:r>
              <a:rPr lang="it-IT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7287614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</a:t>
            </a:r>
            <a:r>
              <a:rPr lang="en-US" dirty="0"/>
              <a:t>ERSISTENZA DATI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055526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6A9909C-DB44-4F1D-949A-5764F3F7E767}"/>
              </a:ext>
            </a:extLst>
          </p:cNvPr>
          <p:cNvSpPr txBox="1"/>
          <p:nvPr/>
        </p:nvSpPr>
        <p:spPr>
          <a:xfrm>
            <a:off x="5897217" y="2372139"/>
            <a:ext cx="5456583" cy="2623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78581A-F532-4657-A887-2D1178749688}"/>
              </a:ext>
            </a:extLst>
          </p:cNvPr>
          <p:cNvSpPr txBox="1"/>
          <p:nvPr/>
        </p:nvSpPr>
        <p:spPr>
          <a:xfrm>
            <a:off x="5897217" y="313950"/>
            <a:ext cx="629478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Per la memorizzazione dei dati si è scelto di utilizzare un Database relazionale </a:t>
            </a:r>
          </a:p>
          <a:p>
            <a:endParaRPr lang="it-IT" dirty="0"/>
          </a:p>
          <a:p>
            <a:r>
              <a:rPr lang="it-IT" dirty="0"/>
              <a:t>Le tecnologie utilizzate sono, per quanto riguarda il linguaggio di interrogazione, MySQL nella versione</a:t>
            </a:r>
          </a:p>
          <a:p>
            <a:r>
              <a:rPr lang="it-IT" dirty="0"/>
              <a:t>8.0, mentre è stato scelto il Database Management System </a:t>
            </a:r>
            <a:r>
              <a:rPr lang="it-IT" dirty="0" err="1"/>
              <a:t>PhpMyAdmin</a:t>
            </a:r>
            <a:r>
              <a:rPr lang="it-IT" dirty="0"/>
              <a:t> alla versione 4.8.5.</a:t>
            </a:r>
          </a:p>
          <a:p>
            <a:endParaRPr lang="it-IT" dirty="0"/>
          </a:p>
          <a:p>
            <a:r>
              <a:rPr lang="it-IT" dirty="0"/>
              <a:t>Si è scelto di utilizzare un DBMS poiché, grazie ad un’interfaccia utente semplice da utilizzare, è utilizzabile anche da amministratori non molto pratici nella gestione dei dati.</a:t>
            </a:r>
          </a:p>
          <a:p>
            <a:endParaRPr lang="it-IT" dirty="0"/>
          </a:p>
          <a:p>
            <a:r>
              <a:rPr lang="it-IT" dirty="0"/>
              <a:t>Un DBMS inoltre garantisce:</a:t>
            </a:r>
          </a:p>
          <a:p>
            <a:pPr lvl="0"/>
            <a:r>
              <a:rPr lang="it-IT" b="1" dirty="0"/>
              <a:t>Sicurezza:</a:t>
            </a:r>
            <a:r>
              <a:rPr lang="it-IT" dirty="0"/>
              <a:t> grazie ad un sistema di autorizzazioni che per ogni utente stabilisce permessi di</a:t>
            </a:r>
          </a:p>
          <a:p>
            <a:r>
              <a:rPr lang="it-IT" dirty="0"/>
              <a:t>lettura, scrittura e modifica.</a:t>
            </a:r>
          </a:p>
          <a:p>
            <a:pPr lvl="0"/>
            <a:r>
              <a:rPr lang="it-IT" b="1" dirty="0"/>
              <a:t>Integrità:</a:t>
            </a:r>
            <a:r>
              <a:rPr lang="it-IT" dirty="0"/>
              <a:t> ovvero la gestione di più utenti contemporaneamente, impedendo, ad esempio, la</a:t>
            </a:r>
          </a:p>
          <a:p>
            <a:r>
              <a:rPr lang="it-IT" dirty="0"/>
              <a:t>modifica contemporanea di un dato.</a:t>
            </a:r>
          </a:p>
          <a:p>
            <a:pPr lvl="0"/>
            <a:r>
              <a:rPr lang="it-IT" b="1" dirty="0"/>
              <a:t>Supporto alle interrogazioni: </a:t>
            </a:r>
            <a:r>
              <a:rPr lang="it-IT" dirty="0"/>
              <a:t>permette di usare linguaggi di interrogazione mediante </a:t>
            </a:r>
            <a:r>
              <a:rPr lang="it-IT" dirty="0" err="1"/>
              <a:t>query</a:t>
            </a:r>
            <a:r>
              <a:rPr lang="it-IT" dirty="0"/>
              <a:t> per</a:t>
            </a:r>
          </a:p>
          <a:p>
            <a:r>
              <a:rPr lang="it-IT" dirty="0"/>
              <a:t>poter prelevare, aggiornare o inserire i dati.</a:t>
            </a:r>
          </a:p>
          <a:p>
            <a:br>
              <a:rPr lang="it-IT" dirty="0"/>
            </a:br>
            <a:r>
              <a:rPr lang="it-IT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85719099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470D4EF-0C71-4E46-8361-B23BCC0193C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76827"/>
            <a:ext cx="10905066" cy="523443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D5B2F96-36C3-4731-A3A8-EFF917136940}"/>
              </a:ext>
            </a:extLst>
          </p:cNvPr>
          <p:cNvSpPr txBox="1"/>
          <p:nvPr/>
        </p:nvSpPr>
        <p:spPr>
          <a:xfrm>
            <a:off x="2531165" y="288564"/>
            <a:ext cx="7129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Class </a:t>
            </a:r>
            <a:r>
              <a:rPr lang="it-IT" sz="2800" dirty="0" err="1"/>
              <a:t>Diagram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3806800677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87ABB3F-8E21-4BDB-9E3D-88E93DDCE33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10" y="403823"/>
            <a:ext cx="9555979" cy="605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69097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DECOMPOSIZIONE IN SOTTOSISTEMI</a:t>
            </a:r>
          </a:p>
        </p:txBody>
      </p:sp>
    </p:spTree>
    <p:extLst>
      <p:ext uri="{BB962C8B-B14F-4D97-AF65-F5344CB8AC3E}">
        <p14:creationId xmlns:p14="http://schemas.microsoft.com/office/powerpoint/2010/main" val="797756347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CCFCA3C8-A0EE-4CE5-A37F-371BC79C2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1" y="140803"/>
            <a:ext cx="3885118" cy="65694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6000A7E-B7CA-477B-990D-E9757E09BF90}"/>
              </a:ext>
            </a:extLst>
          </p:cNvPr>
          <p:cNvSpPr txBox="1"/>
          <p:nvPr/>
        </p:nvSpPr>
        <p:spPr>
          <a:xfrm>
            <a:off x="4266996" y="365760"/>
            <a:ext cx="679469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 scopo di questa attività è quella di decomporre il sistema in diversi sottosistemi individuali, a partire dai requisiti funzionali e dal modello di analisi. </a:t>
            </a:r>
          </a:p>
          <a:p>
            <a:r>
              <a:rPr lang="it-IT" dirty="0"/>
              <a:t>Il sistema presenta uno stile architetturale </a:t>
            </a:r>
            <a:r>
              <a:rPr lang="it-IT" dirty="0" err="1"/>
              <a:t>three-tier</a:t>
            </a:r>
            <a:r>
              <a:rPr lang="it-IT" dirty="0"/>
              <a:t> in cui il sottosistema </a:t>
            </a:r>
            <a:r>
              <a:rPr lang="it-IT" dirty="0" err="1"/>
              <a:t>ClickEatClient</a:t>
            </a:r>
            <a:r>
              <a:rPr lang="it-IT" dirty="0"/>
              <a:t> si occupa del front end per gli utenti, con i relativi oggetti utili a soddisfare i casi d’uso.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ClickEatServer</a:t>
            </a:r>
            <a:r>
              <a:rPr lang="it-IT" dirty="0"/>
              <a:t> è il sottosistema responsabile del controllo degli accessi e delega ai sottostanti sottosistemi la logica applicativa. L’ultimo </a:t>
            </a:r>
            <a:r>
              <a:rPr lang="it-IT" dirty="0" err="1"/>
              <a:t>tier</a:t>
            </a:r>
            <a:r>
              <a:rPr lang="it-IT" dirty="0"/>
              <a:t> è composto dal sottosistema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ClickEatStorage</a:t>
            </a:r>
            <a:r>
              <a:rPr lang="it-IT" dirty="0"/>
              <a:t> che si occupa della memorizzazione dei dati persistenti.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34679381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71FC86B0-7A49-41FE-9AF0-D80E57F29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81914"/>
              </p:ext>
            </p:extLst>
          </p:nvPr>
        </p:nvGraphicFramePr>
        <p:xfrm>
          <a:off x="1219200" y="1012596"/>
          <a:ext cx="9753600" cy="3559403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516648392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729043989"/>
                    </a:ext>
                  </a:extLst>
                </a:gridCol>
              </a:tblGrid>
              <a:tr h="637505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</a:rPr>
                        <a:t>Interface</a:t>
                      </a:r>
                      <a:endParaRPr lang="it-IT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536073"/>
                  </a:ext>
                </a:extLst>
              </a:tr>
              <a:tr h="292189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800">
                          <a:effectLst/>
                        </a:rPr>
                        <a:t>ClickEatClient</a:t>
                      </a:r>
                      <a:endParaRPr lang="it-IT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</a:rPr>
                        <a:t>Tale sottosistema di occupa del front end del sistema per il cameriere, l’addetto alla casse e l’amministratore. (Trattasi delle diverse tipologie di utente registrato)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</a:rPr>
                        <a:t> </a:t>
                      </a:r>
                      <a:endParaRPr lang="it-IT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7403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3546287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725F2DFD-5C0F-4172-8122-E5A3B1C72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885795"/>
              </p:ext>
            </p:extLst>
          </p:nvPr>
        </p:nvGraphicFramePr>
        <p:xfrm>
          <a:off x="1537252" y="172278"/>
          <a:ext cx="8547652" cy="466344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4012724">
                  <a:extLst>
                    <a:ext uri="{9D8B030D-6E8A-4147-A177-3AD203B41FA5}">
                      <a16:colId xmlns:a16="http://schemas.microsoft.com/office/drawing/2014/main" val="2379025101"/>
                    </a:ext>
                  </a:extLst>
                </a:gridCol>
                <a:gridCol w="4534928">
                  <a:extLst>
                    <a:ext uri="{9D8B030D-6E8A-4147-A177-3AD203B41FA5}">
                      <a16:colId xmlns:a16="http://schemas.microsoft.com/office/drawing/2014/main" val="2564595846"/>
                    </a:ext>
                  </a:extLst>
                </a:gridCol>
              </a:tblGrid>
              <a:tr h="230611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</a:rPr>
                        <a:t>Application </a:t>
                      </a:r>
                      <a:r>
                        <a:rPr lang="it-IT" sz="1800" dirty="0" err="1">
                          <a:effectLst/>
                        </a:rPr>
                        <a:t>Logic</a:t>
                      </a:r>
                      <a:endParaRPr lang="it-IT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7" marR="59157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751580"/>
                  </a:ext>
                </a:extLst>
              </a:tr>
              <a:tr h="21139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</a:rPr>
                        <a:t>Gestione Ordinazione</a:t>
                      </a:r>
                      <a:endParaRPr lang="it-IT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7" marR="5915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</a:rPr>
                        <a:t>Tale sottosistema si occupa della gestione delle ordinazioni effettuate dai clienti presenti nel ristorante. Nello specifico permette di: creare un’ordinazione, aggiungere e/o rimuovere piatti dalle ordinazioni esistenti, aggiungere e/o eliminare gli ingredienti per i vari piatti presenti, visualizzare un riepilogo relativo ad un’ordinazione selezionata, inviare le ordinazioni ad altri terminali del sistema.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</a:rPr>
                        <a:t> </a:t>
                      </a:r>
                      <a:endParaRPr lang="it-IT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7" marR="59157" marT="0" marB="0"/>
                </a:tc>
                <a:extLst>
                  <a:ext uri="{0D108BD9-81ED-4DB2-BD59-A6C34878D82A}">
                    <a16:rowId xmlns:a16="http://schemas.microsoft.com/office/drawing/2014/main" val="2803757401"/>
                  </a:ext>
                </a:extLst>
              </a:tr>
              <a:tr h="126836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</a:rPr>
                        <a:t>Gestione Utente</a:t>
                      </a:r>
                      <a:endParaRPr lang="it-IT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7" marR="59157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</a:rPr>
                        <a:t>Tale sottosistema si occupa della gestione degli utenti, fra cui: controllo delle credenziali utente per il login, </a:t>
                      </a:r>
                      <a:r>
                        <a:rPr lang="it-IT" sz="1800" dirty="0" err="1">
                          <a:effectLst/>
                        </a:rPr>
                        <a:t>logout</a:t>
                      </a:r>
                      <a:r>
                        <a:rPr lang="it-IT" sz="1800" dirty="0">
                          <a:effectLst/>
                        </a:rPr>
                        <a:t> di un utente, registrazione di un nuovo utente al sistema, rimozione di un utente registrato.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1800" dirty="0">
                          <a:effectLst/>
                        </a:rPr>
                        <a:t> </a:t>
                      </a:r>
                      <a:endParaRPr lang="it-IT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9157" marR="59157" marT="0" marB="0"/>
                </a:tc>
                <a:extLst>
                  <a:ext uri="{0D108BD9-81ED-4DB2-BD59-A6C34878D82A}">
                    <a16:rowId xmlns:a16="http://schemas.microsoft.com/office/drawing/2014/main" val="11883683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137572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FCE03208-3A02-49F9-85BE-68D00FE169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828748"/>
              </p:ext>
            </p:extLst>
          </p:nvPr>
        </p:nvGraphicFramePr>
        <p:xfrm>
          <a:off x="1881809" y="689113"/>
          <a:ext cx="8102656" cy="5181600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4051328">
                  <a:extLst>
                    <a:ext uri="{9D8B030D-6E8A-4147-A177-3AD203B41FA5}">
                      <a16:colId xmlns:a16="http://schemas.microsoft.com/office/drawing/2014/main" val="1056148348"/>
                    </a:ext>
                  </a:extLst>
                </a:gridCol>
                <a:gridCol w="4051328">
                  <a:extLst>
                    <a:ext uri="{9D8B030D-6E8A-4147-A177-3AD203B41FA5}">
                      <a16:colId xmlns:a16="http://schemas.microsoft.com/office/drawing/2014/main" val="3202573990"/>
                    </a:ext>
                  </a:extLst>
                </a:gridCol>
              </a:tblGrid>
              <a:tr h="247725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2000" dirty="0">
                          <a:effectLst/>
                        </a:rPr>
                        <a:t>Gestione della Sala</a:t>
                      </a:r>
                      <a:endParaRPr lang="it-IT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2000" b="0" dirty="0">
                          <a:effectLst/>
                        </a:rPr>
                        <a:t>Tale sottosistema si occupa della gestione della sala, fra cui: visualizzare lo stato della sala in base allo stato dei tavoli presenti, richiesta del conto per un determinato tavolo, stampa del conto del tavolo con conseguente liberazione del tavolo sopracitato.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2000" dirty="0">
                          <a:effectLst/>
                        </a:rPr>
                        <a:t> </a:t>
                      </a:r>
                      <a:endParaRPr lang="it-IT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0538119"/>
                  </a:ext>
                </a:extLst>
              </a:tr>
              <a:tr h="21233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2000">
                          <a:effectLst/>
                        </a:rPr>
                        <a:t>Gestione Ristorante</a:t>
                      </a:r>
                      <a:endParaRPr lang="it-IT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2000" dirty="0">
                          <a:effectLst/>
                        </a:rPr>
                        <a:t>Tale sottosistema si occupa della gestione del ristorante, fornendo servizi per: visualizzare lo storico degli ordini (giornaliero, settimanale, mensile, annuale), aggiungere un nuovo piatto al menu, rimuovere un piatto dal menu, modificare un piatto presente nel menu.</a:t>
                      </a:r>
                      <a:endParaRPr lang="it-IT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6597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4125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Il Sistema </a:t>
            </a:r>
            <a:r>
              <a:rPr lang="en-US" dirty="0" err="1">
                <a:solidFill>
                  <a:schemeClr val="bg1"/>
                </a:solidFill>
              </a:rPr>
              <a:t>attuale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751751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4B73A81D-7873-4D57-91D0-9DE7B91EA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377311"/>
              </p:ext>
            </p:extLst>
          </p:nvPr>
        </p:nvGraphicFramePr>
        <p:xfrm>
          <a:off x="2517913" y="1590261"/>
          <a:ext cx="7705090" cy="3080599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852545">
                  <a:extLst>
                    <a:ext uri="{9D8B030D-6E8A-4147-A177-3AD203B41FA5}">
                      <a16:colId xmlns:a16="http://schemas.microsoft.com/office/drawing/2014/main" val="490770752"/>
                    </a:ext>
                  </a:extLst>
                </a:gridCol>
                <a:gridCol w="3852545">
                  <a:extLst>
                    <a:ext uri="{9D8B030D-6E8A-4147-A177-3AD203B41FA5}">
                      <a16:colId xmlns:a16="http://schemas.microsoft.com/office/drawing/2014/main" val="3899069677"/>
                    </a:ext>
                  </a:extLst>
                </a:gridCol>
              </a:tblGrid>
              <a:tr h="660128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2400" dirty="0">
                          <a:effectLst/>
                        </a:rPr>
                        <a:t>Storage</a:t>
                      </a:r>
                      <a:endParaRPr lang="it-IT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6670017"/>
                  </a:ext>
                </a:extLst>
              </a:tr>
              <a:tr h="24204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2400">
                          <a:effectLst/>
                        </a:rPr>
                        <a:t>ClickEat Storage</a:t>
                      </a:r>
                      <a:endParaRPr lang="it-IT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2400" dirty="0">
                          <a:effectLst/>
                        </a:rPr>
                        <a:t>Tale sottosistema si occupa della memorizzazione dei dati persistenti del sistema.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it-IT" sz="2400" dirty="0">
                          <a:effectLst/>
                        </a:rPr>
                        <a:t> </a:t>
                      </a:r>
                      <a:endParaRPr lang="it-IT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78926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903088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96948"/>
            <a:ext cx="6043246" cy="7245123"/>
          </a:xfrm>
        </p:spPr>
        <p:txBody>
          <a:bodyPr>
            <a:normAutofit/>
          </a:bodyPr>
          <a:lstStyle/>
          <a:p>
            <a:r>
              <a:rPr lang="it-IT" sz="2200" dirty="0"/>
              <a:t>Il sistema attuale, basato su forma cartacea, aumenta esponenzialmente l’overhead per i dipendenti per prendere le ordinazioni  e per i manager per supervisionare la sala e fare i resoconti del business.</a:t>
            </a:r>
          </a:p>
          <a:p>
            <a:r>
              <a:rPr lang="it-IT" sz="2200" dirty="0"/>
              <a:t>Inoltre i piatti possono essere preparati in vari reparti, è quindi necessaria un’ubiquità dell’informazione, che il mezzo cartaceo permette con molte difficoltà.</a:t>
            </a:r>
          </a:p>
          <a:p>
            <a:r>
              <a:rPr lang="it-IT" sz="2200" dirty="0"/>
              <a:t>Analizzando queste esigenze, quindi, si è deciso di studiare una soluzione per ottimizzare i tempi, gli sprechi e gli spazi: </a:t>
            </a:r>
            <a:r>
              <a:rPr lang="it-IT" sz="2200" dirty="0" err="1"/>
              <a:t>ClickEat</a:t>
            </a:r>
            <a:r>
              <a:rPr lang="it-IT" sz="22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Large Image of person at laptop in internet cafe">
            <a:extLst>
              <a:ext uri="{FF2B5EF4-FFF2-40B4-BE49-F238E27FC236}">
                <a16:creationId xmlns:a16="http://schemas.microsoft.com/office/drawing/2014/main" id="{BFA823F4-1B6F-4E9F-8515-0F87A0C174C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Picture Slide</a:t>
            </a:r>
          </a:p>
        </p:txBody>
      </p:sp>
      <p:sp>
        <p:nvSpPr>
          <p:cNvPr id="5" name="Rectangle 13" descr="Accent block">
            <a:extLst>
              <a:ext uri="{FF2B5EF4-FFF2-40B4-BE49-F238E27FC236}">
                <a16:creationId xmlns:a16="http://schemas.microsoft.com/office/drawing/2014/main" id="{84970DCE-964B-4562-9633-71BA6A4DC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 descr="Accent block for text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69046"/>
            <a:ext cx="4199467" cy="2048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D4BFC2-69CA-4ED6-89E7-A9ADB571E7A4}"/>
              </a:ext>
            </a:extLst>
          </p:cNvPr>
          <p:cNvSpPr/>
          <p:nvPr/>
        </p:nvSpPr>
        <p:spPr>
          <a:xfrm>
            <a:off x="0" y="3624359"/>
            <a:ext cx="3939857" cy="17383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Sistema </a:t>
            </a:r>
            <a:r>
              <a:rPr lang="en-US" sz="2800" dirty="0" err="1">
                <a:solidFill>
                  <a:schemeClr val="bg1"/>
                </a:solidFill>
                <a:latin typeface="+mj-lt"/>
                <a:cs typeface="Gill Sans" panose="020B0502020104020203" pitchFamily="34" charset="-79"/>
              </a:rPr>
              <a:t>Proposto</a:t>
            </a:r>
            <a:endParaRPr lang="en-US" sz="2800" dirty="0">
              <a:solidFill>
                <a:schemeClr val="bg1"/>
              </a:solidFill>
              <a:latin typeface="+mj-lt"/>
              <a:cs typeface="Gill Sans" panose="020B0502020104020203" pitchFamily="34" charset="-79"/>
            </a:endParaRPr>
          </a:p>
          <a:p>
            <a:r>
              <a:rPr lang="it-IT" dirty="0"/>
              <a:t>Parleremo di ciò che il nostro sistema propone in termini di servizi e funzionalità offerte al cliente.</a:t>
            </a: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CF58C00A-1A6A-4670-A441-27D9E08672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" b="898"/>
          <a:stretch>
            <a:fillRect/>
          </a:stretch>
        </p:blipFill>
        <p:spPr>
          <a:xfrm>
            <a:off x="484909" y="2715490"/>
            <a:ext cx="3694546" cy="2078182"/>
          </a:xfrm>
        </p:spPr>
      </p:pic>
    </p:spTree>
    <p:extLst>
      <p:ext uri="{BB962C8B-B14F-4D97-AF65-F5344CB8AC3E}">
        <p14:creationId xmlns:p14="http://schemas.microsoft.com/office/powerpoint/2010/main" val="139737181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CF58C00A-1A6A-4670-A441-27D9E08672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" b="898"/>
          <a:stretch>
            <a:fillRect/>
          </a:stretch>
        </p:blipFill>
        <p:spPr>
          <a:xfrm>
            <a:off x="484909" y="2715490"/>
            <a:ext cx="3694546" cy="2078182"/>
          </a:xfr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F290707-70E3-42D9-8C86-4A83B561D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" y="1233055"/>
            <a:ext cx="1550513" cy="110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4338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1992</Words>
  <Application>Microsoft Office PowerPoint</Application>
  <PresentationFormat>Widescreen</PresentationFormat>
  <Paragraphs>248</Paragraphs>
  <Slides>50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7" baseType="lpstr">
      <vt:lpstr>Arial</vt:lpstr>
      <vt:lpstr>Bebas</vt:lpstr>
      <vt:lpstr>Calibri</vt:lpstr>
      <vt:lpstr>Calibri Light</vt:lpstr>
      <vt:lpstr>Gill Sans</vt:lpstr>
      <vt:lpstr>Times New Roman</vt:lpstr>
      <vt:lpstr>Tema di Office</vt:lpstr>
      <vt:lpstr>ClickEat</vt:lpstr>
      <vt:lpstr>IL PROBLEMA</vt:lpstr>
      <vt:lpstr>Confesercenti</vt:lpstr>
      <vt:lpstr>Conclusione</vt:lpstr>
      <vt:lpstr>Il Sistema attuale</vt:lpstr>
      <vt:lpstr>Presentazione standard di PowerPoint</vt:lpstr>
      <vt:lpstr>Large Picture Slide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REQUISITI FUNZIONALI</vt:lpstr>
      <vt:lpstr>RF 1.0 Gestione della sala</vt:lpstr>
      <vt:lpstr>RF 2.0 Gestione ordinazione</vt:lpstr>
      <vt:lpstr>RF 3.0 Gestione ristorante</vt:lpstr>
      <vt:lpstr>RF 4.0 Gestione utenti</vt:lpstr>
      <vt:lpstr>REQUISITI NON FUNZIONALI</vt:lpstr>
      <vt:lpstr>Usabilità</vt:lpstr>
      <vt:lpstr>Presentazione standard di PowerPoint</vt:lpstr>
      <vt:lpstr>Affidabilità</vt:lpstr>
      <vt:lpstr>Performance</vt:lpstr>
      <vt:lpstr>Manutenibilità</vt:lpstr>
      <vt:lpstr>Implementazione</vt:lpstr>
      <vt:lpstr>Sicurezza</vt:lpstr>
      <vt:lpstr>TOOLS</vt:lpstr>
      <vt:lpstr>AWS</vt:lpstr>
      <vt:lpstr>Jenkins</vt:lpstr>
      <vt:lpstr>Wildfly</vt:lpstr>
      <vt:lpstr>Maven</vt:lpstr>
      <vt:lpstr>GitHub</vt:lpstr>
      <vt:lpstr>ESEMPIO DI UTILIZZO</vt:lpstr>
      <vt:lpstr>Presentazione standard di PowerPoint</vt:lpstr>
      <vt:lpstr>Presentazione standard di PowerPoint</vt:lpstr>
      <vt:lpstr>Presentazione standard di PowerPoint</vt:lpstr>
      <vt:lpstr>ARCHITETTURA</vt:lpstr>
      <vt:lpstr>Presentazione standard di PowerPoint</vt:lpstr>
      <vt:lpstr>Presentazione standard di PowerPoint</vt:lpstr>
      <vt:lpstr>PERSISTENZA DATI</vt:lpstr>
      <vt:lpstr>Presentazione standard di PowerPoint</vt:lpstr>
      <vt:lpstr>Presentazione standard di PowerPoint</vt:lpstr>
      <vt:lpstr>Presentazione standard di PowerPoint</vt:lpstr>
      <vt:lpstr>DECOMPOSIZIONE IN SOTTOSISTEMI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ClickEat</dc:title>
  <dc:creator>VINCENZO RUSSO</dc:creator>
  <cp:lastModifiedBy>VINCENZO RUSSO</cp:lastModifiedBy>
  <cp:revision>11</cp:revision>
  <dcterms:created xsi:type="dcterms:W3CDTF">2019-02-18T18:27:57Z</dcterms:created>
  <dcterms:modified xsi:type="dcterms:W3CDTF">2019-02-18T18:52:50Z</dcterms:modified>
</cp:coreProperties>
</file>